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5"/>
  </p:notesMasterIdLst>
  <p:sldIdLst>
    <p:sldId id="256" r:id="rId2"/>
    <p:sldId id="321" r:id="rId3"/>
    <p:sldId id="257" r:id="rId4"/>
    <p:sldId id="291" r:id="rId5"/>
    <p:sldId id="306" r:id="rId6"/>
    <p:sldId id="292" r:id="rId7"/>
    <p:sldId id="286" r:id="rId8"/>
    <p:sldId id="308" r:id="rId9"/>
    <p:sldId id="295" r:id="rId10"/>
    <p:sldId id="293" r:id="rId11"/>
    <p:sldId id="296" r:id="rId12"/>
    <p:sldId id="309" r:id="rId13"/>
    <p:sldId id="310" r:id="rId14"/>
    <p:sldId id="301" r:id="rId15"/>
    <p:sldId id="314" r:id="rId16"/>
    <p:sldId id="311" r:id="rId17"/>
    <p:sldId id="315" r:id="rId18"/>
    <p:sldId id="322" r:id="rId19"/>
    <p:sldId id="318" r:id="rId20"/>
    <p:sldId id="317" r:id="rId21"/>
    <p:sldId id="320" r:id="rId22"/>
    <p:sldId id="313" r:id="rId23"/>
    <p:sldId id="323" r:id="rId24"/>
  </p:sldIdLst>
  <p:sldSz cx="12192000" cy="6858000"/>
  <p:notesSz cx="6858000" cy="9144000"/>
  <p:embeddedFontLst>
    <p:embeddedFont>
      <p:font typeface="a대한늬우스L" panose="02020600000000000000" pitchFamily="18" charset="-127"/>
      <p:regular r:id="rId26"/>
    </p:embeddedFont>
    <p:embeddedFont>
      <p:font typeface="a옛날목욕탕L" panose="02020600000000000000" pitchFamily="18" charset="-127"/>
      <p:regular r:id="rId27"/>
    </p:embeddedFont>
    <p:embeddedFont>
      <p:font typeface="Cambria Math" panose="02040503050406030204" pitchFamily="18" charset="0"/>
      <p:regular r:id="rId28"/>
    </p:embeddedFont>
    <p:embeddedFont>
      <p:font typeface="나눔손글씨 붓" panose="03060600000000000000" pitchFamily="66" charset="-127"/>
      <p:regular r:id="rId29"/>
    </p:embeddedFont>
    <p:embeddedFont>
      <p:font typeface="나눔손글씨 펜" panose="03040600000000000000" pitchFamily="66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  <p:embeddedFont>
      <p:font typeface="배달의민족 도현" panose="020B0600000101010101" pitchFamily="50" charset="-127"/>
      <p:regular r:id="rId33"/>
    </p:embeddedFont>
    <p:embeddedFont>
      <p:font typeface="배달의민족 한나는 열한살" panose="020B0600000101010101" pitchFamily="50" charset="-127"/>
      <p:regular r:id="rId34"/>
    </p:embeddedFont>
    <p:embeddedFont>
      <p:font typeface="함초롬바탕" panose="02030604000101010101" pitchFamily="18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FFFF00"/>
    <a:srgbClr val="F7C6A5"/>
    <a:srgbClr val="476BFC"/>
    <a:srgbClr val="FFFFFF"/>
    <a:srgbClr val="B0B0B0"/>
    <a:srgbClr val="000000"/>
    <a:srgbClr val="FFCE1F"/>
    <a:srgbClr val="DAAB00"/>
    <a:srgbClr val="E9C3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07" autoAdjust="0"/>
    <p:restoredTop sz="84211" autoAdjust="0"/>
  </p:normalViewPr>
  <p:slideViewPr>
    <p:cSldViewPr snapToGrid="0">
      <p:cViewPr varScale="1">
        <p:scale>
          <a:sx n="56" d="100"/>
          <a:sy n="56" d="100"/>
        </p:scale>
        <p:origin x="3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74890-B677-4959-8D58-69EE16478B33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EE564F-BD00-4AB5-8668-5154510D5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80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39701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9469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588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3712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237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fontAlgn="base" latinLnBrk="0"/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단위시간으로 나눈 변수들 간의 회귀분석도 해보았습니다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pPr fontAlgn="base" latinLnBrk="0"/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회귀식의 유의성 진단 결과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검정통계량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F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값의 유의확률 </a:t>
                </a:r>
                <a:r>
                  <a:rPr lang="en-US" altLang="ko-KR" dirty="0"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2</m:t>
                    </m:r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.2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−16</m:t>
                        </m:r>
                      </m:sup>
                    </m:sSup>
                  </m:oMath>
                </a14:m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으로 유의수준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0.05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보다 작으므로 회귀식은 유의하다고 할 수 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fontAlgn="base" latinLnBrk="1"/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결정계수는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0.6347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으로 약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63%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 설명력을 보여주었다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fontAlgn="base" latinLnBrk="1"/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Boost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아이템을 쓴 횟수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힐 아이템 사용 횟수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킬 수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상대에게 입힌 데미지의 총 량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킬 수를 토대로 매긴 랭킹이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winPlacePerc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에 미치는 영향을 회귀분석을 통해 알아본 결과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actualBoost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actualHeals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actualKills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actualDamageDealt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killPlace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모두 유의미한 영향을 미치고 있는 것으로 나타났다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ko-KR" altLang="en-US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fontAlgn="base" latinLnBrk="0"/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단위시간으로 나눈 변수들 간의 회귀분석도 해보았습니다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pPr fontAlgn="base" latinLnBrk="0"/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회귀식의 유의성 진단 결과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검정통계량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F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값의 유의확률 </a:t>
                </a:r>
                <a:r>
                  <a:rPr lang="en-US" altLang="ko-KR" dirty="0"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: </a:t>
                </a:r>
                <a:r>
                  <a:rPr lang="en-US" altLang="ko-KR" i="0" kern="0">
                    <a:solidFill>
                      <a:srgbClr val="000000"/>
                    </a:solidFill>
                    <a:latin typeface="Cambria Math" panose="02040503050406030204" pitchFamily="18" charset="0"/>
                    <a:ea typeface="배달의민족 한나는 열한살" panose="020B0600000101010101" pitchFamily="50" charset="-127"/>
                  </a:rPr>
                  <a:t>2</a:t>
                </a:r>
                <a:r>
                  <a:rPr lang="en-US" altLang="ko-KR" b="0" i="0" kern="0">
                    <a:solidFill>
                      <a:srgbClr val="000000"/>
                    </a:solidFill>
                    <a:latin typeface="Cambria Math" panose="02040503050406030204" pitchFamily="18" charset="0"/>
                    <a:ea typeface="배달의민족 한나는 열한살" panose="020B0600000101010101" pitchFamily="50" charset="-127"/>
                  </a:rPr>
                  <a:t>.2</a:t>
                </a:r>
                <a:r>
                  <a:rPr lang="en-US" altLang="ko-KR" i="0" kern="0">
                    <a:solidFill>
                      <a:srgbClr val="000000"/>
                    </a:solidFill>
                    <a:latin typeface="Cambria Math" panose="02040503050406030204" pitchFamily="18" charset="0"/>
                    <a:ea typeface="배달의민족 한나는 열한살" panose="020B0600000101010101" pitchFamily="50" charset="-127"/>
                  </a:rPr>
                  <a:t>𝑒^(−16)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으로 유의수준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0.05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보다 작으므로 회귀식은 유의하다고 할 수 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fontAlgn="base" latinLnBrk="1"/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결정계수는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0.6347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으로 약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63%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 설명력을 보여주었다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fontAlgn="base" latinLnBrk="1"/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Boost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아이템을 쓴 횟수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힐 아이템 사용 횟수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킬 수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상대에게 입힌 데미지의 총 량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킬 수를 토대로 매긴 랭킹이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winPlacePerc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에 미치는 영향을 회귀분석을 통해 알아본 결과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actualBoost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actualHeals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actualKills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actualDamageDealt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killPlace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모두 유의미한 영향을 미치고 있는 것으로 나타났다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ko-KR" altLang="en-US" dirty="0"/>
              </a:p>
              <a:p>
                <a:endParaRPr lang="ko-KR" altLang="en-US" dirty="0"/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51027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다중공선성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확인 결과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이상 변수인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actualKills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actualDamageDealt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제거 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단계적방법으로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AIC, BIC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분석 후 다시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Lm7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회귀식을 도출하였다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EE564F-BD00-4AB5-8668-5154510D54F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19180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fontAlgn="base" latinLnBrk="1"/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Lm7</a:t>
                </a:r>
                <a:r>
                  <a:rPr lang="en-US" altLang="ko-KR" sz="1200" kern="1200" baseline="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회귀식의 유의성 진단 결과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검정통계량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F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값의 유의확률 </a:t>
                </a:r>
                <a14:m>
                  <m:oMath xmlns:m="http://schemas.openxmlformats.org/officeDocument/2006/math">
                    <m:r>
                      <a:rPr lang="en-US" altLang="ko-KR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2</m:t>
                    </m:r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.2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−16</m:t>
                        </m:r>
                      </m:sup>
                    </m:sSup>
                  </m:oMath>
                </a14:m>
                <a:r>
                  <a:rPr lang="ko-KR" altLang="en-US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으로 유의수준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0.05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보다 작으므로 회귀식은 유의하다고 할 수 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결정계수는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0.5999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로 약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60%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 설명력을 나타낸다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fontAlgn="base" latinLnBrk="1"/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Boost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아이템을 쓴 횟수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힐 아이템 사용 횟수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킬 수를 토대로 매긴 랭킹이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winPlacePerc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에 미치는 영향을 회귀분석을 통해 알아본 결과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actualBoost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actualHeals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killPlace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모두 유의미한 영향을 미치고 있는 것으로 나타났다</a:t>
                </a:r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fontAlgn="base" latinLnBrk="1"/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Lm7</a:t>
                </a:r>
                <a:r>
                  <a:rPr lang="en-US" altLang="ko-KR" sz="1200" kern="1200" baseline="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회귀식의 유의성 진단 결과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검정통계량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F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값의 유의확률 </a:t>
                </a:r>
                <a:r>
                  <a:rPr lang="en-US" altLang="ko-KR" i="0" kern="0">
                    <a:solidFill>
                      <a:srgbClr val="000000"/>
                    </a:solidFill>
                    <a:latin typeface="Cambria Math" panose="02040503050406030204" pitchFamily="18" charset="0"/>
                    <a:ea typeface="배달의민족 한나는 열한살" panose="020B0600000101010101" pitchFamily="50" charset="-127"/>
                  </a:rPr>
                  <a:t>2</a:t>
                </a:r>
                <a:r>
                  <a:rPr lang="en-US" altLang="ko-KR" b="0" i="0" kern="0">
                    <a:solidFill>
                      <a:srgbClr val="000000"/>
                    </a:solidFill>
                    <a:latin typeface="Cambria Math" panose="02040503050406030204" pitchFamily="18" charset="0"/>
                    <a:ea typeface="배달의민족 한나는 열한살" panose="020B0600000101010101" pitchFamily="50" charset="-127"/>
                  </a:rPr>
                  <a:t>.2</a:t>
                </a:r>
                <a:r>
                  <a:rPr lang="en-US" altLang="ko-KR" i="0" kern="0">
                    <a:solidFill>
                      <a:srgbClr val="000000"/>
                    </a:solidFill>
                    <a:latin typeface="Cambria Math" panose="02040503050406030204" pitchFamily="18" charset="0"/>
                    <a:ea typeface="배달의민족 한나는 열한살" panose="020B0600000101010101" pitchFamily="50" charset="-127"/>
                  </a:rPr>
                  <a:t>𝑒^(−16)</a:t>
                </a:r>
                <a:r>
                  <a:rPr lang="ko-KR" altLang="en-US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으로 유의수준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0.05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보다 작으므로 회귀식은 유의하다고 할 수 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결정계수는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0.5999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로 약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60%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 설명력을 나타낸다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fontAlgn="base" latinLnBrk="1"/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Boost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아이템을 쓴 횟수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단위 시간 당 힐 아이템 사용 횟수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킬 수를 토대로 매긴 랭킹이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winPlacePerc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에 미치는 영향을 회귀분석을 통해 알아본 결과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actualBoost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actualHeals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killPlace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모두 유의미한 영향을 미치고 있는 것으로 나타났다</a:t>
                </a:r>
              </a:p>
              <a:p>
                <a:endParaRPr lang="ko-KR" altLang="en-US" dirty="0"/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1907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다중공선성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확인 결과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이상 변수인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actualKills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actualDamageDealt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제거 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단계적방법으로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AIC, BIC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분석 후 다시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Lm7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회귀식을 도출하였다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EE564F-BD00-4AB5-8668-5154510D54F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3847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2253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3964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2268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9475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4435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EE564F-BD00-4AB5-8668-5154510D54F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6038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7713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추가된 변수 설명</a:t>
            </a:r>
            <a:r>
              <a:rPr lang="en-US" altLang="ko-KR" dirty="0"/>
              <a:t>, </a:t>
            </a:r>
            <a:r>
              <a:rPr lang="ko-KR" altLang="en-US" dirty="0"/>
              <a:t>추가된 변수 어떻게 만들었는지 코딩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081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574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0845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163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163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E564F-BD00-4AB5-8668-5154510D54F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686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ACA3E7-A785-48D8-85BF-F096AD80A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43E8FF-188F-479D-80B1-89EA6F7715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1DB79A-98AF-4EE8-B7EF-4A2C82761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4BB667-3CB7-4837-A058-366AB5014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F7825E-3527-4F59-89DB-1BF33DBB0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7583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D929DB-865D-4BF2-8302-0525B572C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2A86D4-D5B5-4737-A3EC-3345AFF74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80182B-12D9-4A99-B1CA-D095CABA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4A3676-2F48-43A1-8C68-6EB3EE896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2C7E1F-17E5-43AA-844F-D6D9606A8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2131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CBF200-0AAC-49AB-8406-34027F6659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4DAA96-3237-409A-9335-1012A35409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137EE1-CBB4-4645-9113-72AF7F57C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1E217D-33D2-4CC7-A8A6-713ACC200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BE9DE6-50F8-43C3-966C-369A9A8E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399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B7E0C0-B5CC-4471-9353-BAE3844C4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A26B9A-16B2-4895-B566-83FAE1362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F9E1AC-A00F-483D-BAB1-C83BB2F99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73AA9F-3372-4126-AFB1-832B6DB3B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5652FC-49F8-4B1A-93E3-C347BF567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08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96E14E-F7FC-49C5-9ACE-C105A788E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B86EAB-8C0A-4AFE-A673-2AB84AE9C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2D462F-62F1-4CCB-94F3-F72F5CC5B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FB81FC-80B1-4D01-A62A-CBCECEED0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4C86F7-947A-476D-BC03-64855DCA8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891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EF3FD5-D106-47A0-8873-115449EA9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9CECF8-0C13-4A80-9ADE-76C678F1FA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1CDC5D-9CCA-4B3D-952F-6F6143F1FE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906658-321F-48A7-8459-9A4AF0F2A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ED9B16-6DC8-46E8-8B45-F8392290A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1DCEB5-6527-43D4-8BB3-5D725C060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578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BC5094-6865-4CA4-933E-96507E56A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08D8DB-FCFE-414F-A990-DF5274DFA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10CB1-615C-4AEA-90C7-2E937EDC02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9F4557D-3129-4AA0-940C-64A59B5A59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F6B7A65-3A74-482E-B722-DAA57962CD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43E53EF-4F4D-42CF-B5C3-0088E0B3C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620AAA4-B681-45F6-8906-9C3F168D6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CA6717C-E60B-407E-B443-EBFE23C26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952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E295F5-CC0D-4921-8F82-1E2C23F20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EE6E8A9-2B9E-446D-95E8-D913319A5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AA25DF-4D6C-49E9-BC71-38B3FA9F2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AEFCDC-47A4-478A-BBE2-573825CF0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0359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A338D4D-A83B-4F6C-A52B-374214BD4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5615746-08DD-4957-815A-913B83DBB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BDF8E8-EBF7-4807-BDE8-B4E85109B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724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595F58-6DBA-468A-87AE-EF03DE128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C92480-1184-43DF-AEC7-A21EB5144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8AB00C-D1D5-4640-9C8F-E753D24BD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44B815-3C62-4EF4-9661-DAB15FEE4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6C04AC-C2BE-4A98-B9B6-19DD95847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260184-6B2F-4BBF-BF65-4146250EB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0208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A6F019-5573-456A-BF62-29E3E2519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52E0D5E-82F8-4E4E-9378-0596294D23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75509B-3C89-4B0B-9401-2ED2DD238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48E8C4-8A02-482B-8091-5107BAE6C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5A7061-3D9A-4916-968E-27215EC9F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C28E3D-127C-461C-A3D4-CEE361A51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37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7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F54314-20C7-415A-A8D2-B938421F7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3B5105-295A-4789-A915-8A9FDC3CC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668257-7C6B-4293-845F-EE53D523E4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B9B9A-2897-4AE1-B2FF-38637D329078}" type="datetimeFigureOut">
              <a:rPr lang="ko-KR" altLang="en-US" smtClean="0"/>
              <a:t>2019-06-05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BFF0E2-3EA5-4922-9C5F-485530DE0E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8CCC32-EAB6-4ED5-9EF5-99858F2ED2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09BAB-682F-4E67-822B-714091071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52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142B1F1-8399-496B-9E96-00A59F18D29F}"/>
              </a:ext>
            </a:extLst>
          </p:cNvPr>
          <p:cNvSpPr/>
          <p:nvPr/>
        </p:nvSpPr>
        <p:spPr>
          <a:xfrm>
            <a:off x="7500004" y="5197991"/>
            <a:ext cx="6019800" cy="2247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1A6406E-5197-4933-AF85-8991D8D2E552}"/>
              </a:ext>
            </a:extLst>
          </p:cNvPr>
          <p:cNvGrpSpPr/>
          <p:nvPr/>
        </p:nvGrpSpPr>
        <p:grpSpPr>
          <a:xfrm>
            <a:off x="3500438" y="1660009"/>
            <a:ext cx="5191125" cy="3023632"/>
            <a:chOff x="3524250" y="1866900"/>
            <a:chExt cx="5191125" cy="3023632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12BE5D8-4F2B-4B13-ABDB-BD3D3C95869C}"/>
                </a:ext>
              </a:extLst>
            </p:cNvPr>
            <p:cNvSpPr/>
            <p:nvPr/>
          </p:nvSpPr>
          <p:spPr>
            <a:xfrm>
              <a:off x="3524250" y="1866900"/>
              <a:ext cx="5038725" cy="2871232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A5448D8-42DC-4453-9E57-E2B34C78D9CA}"/>
                </a:ext>
              </a:extLst>
            </p:cNvPr>
            <p:cNvSpPr/>
            <p:nvPr/>
          </p:nvSpPr>
          <p:spPr>
            <a:xfrm>
              <a:off x="3676650" y="2019300"/>
              <a:ext cx="5038725" cy="2871232"/>
            </a:xfrm>
            <a:prstGeom prst="rect">
              <a:avLst/>
            </a:prstGeom>
            <a:noFill/>
            <a:ln w="76200">
              <a:solidFill>
                <a:srgbClr val="F6B7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5C35271-B213-47FE-94C1-2DF2846B36DB}"/>
              </a:ext>
            </a:extLst>
          </p:cNvPr>
          <p:cNvSpPr txBox="1"/>
          <p:nvPr/>
        </p:nvSpPr>
        <p:spPr>
          <a:xfrm>
            <a:off x="4781563" y="26360"/>
            <a:ext cx="7343677" cy="16466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6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C000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</a:rPr>
              <a:t>배틀 그라운드</a:t>
            </a:r>
            <a:r>
              <a:rPr lang="en-US" altLang="ko-KR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C000"/>
                </a:solidFill>
                <a:latin typeface="a대한늬우스L" panose="02020600000000000000" pitchFamily="18" charset="-127"/>
                <a:ea typeface="a대한늬우스L" panose="02020600000000000000" pitchFamily="18" charset="-127"/>
              </a:rPr>
              <a:t>,</a:t>
            </a:r>
          </a:p>
          <a:p>
            <a:pPr algn="r"/>
            <a:r>
              <a:rPr lang="ko-KR" altLang="en-US" sz="41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ED7D3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대한늬우스L" panose="02020600000000000000" pitchFamily="18" charset="-127"/>
                <a:ea typeface="a대한늬우스L" panose="02020600000000000000" pitchFamily="18" charset="-127"/>
              </a:rPr>
              <a:t>생존 확률 높일 수 있는 방법 예측하기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1FB7F7-5308-4B63-AC8C-1842E5DC17B1}"/>
              </a:ext>
            </a:extLst>
          </p:cNvPr>
          <p:cNvSpPr txBox="1"/>
          <p:nvPr/>
        </p:nvSpPr>
        <p:spPr>
          <a:xfrm>
            <a:off x="3244155" y="5261980"/>
            <a:ext cx="58560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대한늬우스L" panose="02020600000000000000" pitchFamily="18" charset="-127"/>
                <a:ea typeface="a대한늬우스L" panose="02020600000000000000" pitchFamily="18" charset="-127"/>
              </a:rPr>
              <a:t>2015182023 </a:t>
            </a:r>
            <a:r>
              <a:rPr lang="ko-KR" altLang="en-US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대한늬우스L" panose="02020600000000000000" pitchFamily="18" charset="-127"/>
                <a:ea typeface="a대한늬우스L" panose="02020600000000000000" pitchFamily="18" charset="-127"/>
              </a:rPr>
              <a:t>게임공학과 </a:t>
            </a:r>
            <a:r>
              <a:rPr lang="ko-KR" altLang="en-US" sz="32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대한늬우스L" panose="02020600000000000000" pitchFamily="18" charset="-127"/>
                <a:ea typeface="a대한늬우스L" panose="02020600000000000000" pitchFamily="18" charset="-127"/>
              </a:rPr>
              <a:t>염혜린</a:t>
            </a:r>
            <a:r>
              <a:rPr lang="ko-KR" altLang="en-US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대한늬우스L" panose="02020600000000000000" pitchFamily="18" charset="-127"/>
                <a:ea typeface="a대한늬우스L" panose="02020600000000000000" pitchFamily="18" charset="-127"/>
              </a:rPr>
              <a:t> </a:t>
            </a:r>
            <a:br>
              <a:rPr lang="en-US" altLang="ko-KR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대한늬우스L" panose="02020600000000000000" pitchFamily="18" charset="-127"/>
                <a:ea typeface="a대한늬우스L" panose="02020600000000000000" pitchFamily="18" charset="-127"/>
              </a:rPr>
            </a:br>
            <a:r>
              <a:rPr lang="en-US" altLang="ko-KR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대한늬우스L" panose="02020600000000000000" pitchFamily="18" charset="-127"/>
                <a:ea typeface="a대한늬우스L" panose="02020600000000000000" pitchFamily="18" charset="-127"/>
              </a:rPr>
              <a:t>2016312016 </a:t>
            </a:r>
            <a:r>
              <a:rPr lang="ko-KR" altLang="en-US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대한늬우스L" panose="02020600000000000000" pitchFamily="18" charset="-127"/>
                <a:ea typeface="a대한늬우스L" panose="02020600000000000000" pitchFamily="18" charset="-127"/>
              </a:rPr>
              <a:t>산업경영학과 배윤정</a:t>
            </a:r>
            <a:endParaRPr lang="en-US" altLang="ko-KR" sz="32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a대한늬우스L" panose="02020600000000000000" pitchFamily="18" charset="-127"/>
              <a:ea typeface="a대한늬우스L" panose="02020600000000000000" pitchFamily="18" charset="-127"/>
            </a:endParaRPr>
          </a:p>
          <a:p>
            <a:r>
              <a:rPr lang="en-US" altLang="ko-KR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대한늬우스L" panose="02020600000000000000" pitchFamily="18" charset="-127"/>
                <a:ea typeface="a대한늬우스L" panose="02020600000000000000" pitchFamily="18" charset="-127"/>
              </a:rPr>
              <a:t>2016316017 IT</a:t>
            </a:r>
            <a:r>
              <a:rPr lang="ko-KR" altLang="en-US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대한늬우스L" panose="02020600000000000000" pitchFamily="18" charset="-127"/>
                <a:ea typeface="a대한늬우스L" panose="02020600000000000000" pitchFamily="18" charset="-127"/>
              </a:rPr>
              <a:t>경영학과 손정은</a:t>
            </a:r>
          </a:p>
        </p:txBody>
      </p:sp>
      <p:pic>
        <p:nvPicPr>
          <p:cNvPr id="9" name="Picture 2" descr="ê´ë ¨ ì´ë¯¸ì§">
            <a:extLst>
              <a:ext uri="{FF2B5EF4-FFF2-40B4-BE49-F238E27FC236}">
                <a16:creationId xmlns:a16="http://schemas.microsoft.com/office/drawing/2014/main" id="{5C2A7CB3-29E6-48AB-B039-89082950D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985" y="1726240"/>
            <a:ext cx="5619750" cy="3333750"/>
          </a:xfrm>
          <a:prstGeom prst="rect">
            <a:avLst/>
          </a:prstGeom>
          <a:solidFill>
            <a:srgbClr val="FFFFFF">
              <a:shade val="85000"/>
            </a:srgbClr>
          </a:solidFill>
          <a:ln w="22225">
            <a:solidFill>
              <a:srgbClr val="ED7D31"/>
            </a:solidFill>
          </a:ln>
          <a:effectLst/>
        </p:spPr>
      </p:pic>
      <p:pic>
        <p:nvPicPr>
          <p:cNvPr id="13" name="Picture 2" descr="ê´ë ¨ ì´ë¯¸ì§">
            <a:extLst>
              <a:ext uri="{FF2B5EF4-FFF2-40B4-BE49-F238E27FC236}">
                <a16:creationId xmlns:a16="http://schemas.microsoft.com/office/drawing/2014/main" id="{A0FAECB8-0ADA-4ADC-88F5-AEFD3D9EA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525" y="1878640"/>
            <a:ext cx="5619750" cy="3333750"/>
          </a:xfrm>
          <a:prstGeom prst="rect">
            <a:avLst/>
          </a:prstGeom>
          <a:solidFill>
            <a:srgbClr val="FFFFFF">
              <a:shade val="85000"/>
            </a:srgbClr>
          </a:solidFill>
          <a:ln w="22225">
            <a:solidFill>
              <a:srgbClr val="ED7D31"/>
            </a:solidFill>
          </a:ln>
          <a:effectLst/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C25CFBB8-2CC5-4D30-A409-2D564BFD36B9}"/>
              </a:ext>
            </a:extLst>
          </p:cNvPr>
          <p:cNvGrpSpPr/>
          <p:nvPr/>
        </p:nvGrpSpPr>
        <p:grpSpPr>
          <a:xfrm flipH="1" flipV="1">
            <a:off x="8858250" y="4291009"/>
            <a:ext cx="3333750" cy="2566991"/>
            <a:chOff x="0" y="0"/>
            <a:chExt cx="3333750" cy="2566991"/>
          </a:xfrm>
          <a:solidFill>
            <a:srgbClr val="ED7D31">
              <a:alpha val="40000"/>
            </a:srgbClr>
          </a:solidFill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EC91E188-9700-49E0-9B20-2A58852A5B6E}"/>
                </a:ext>
              </a:extLst>
            </p:cNvPr>
            <p:cNvSpPr/>
            <p:nvPr/>
          </p:nvSpPr>
          <p:spPr>
            <a:xfrm rot="5400000">
              <a:off x="-550070" y="550071"/>
              <a:ext cx="2566990" cy="146684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8" name="직각 삼각형 17">
              <a:extLst>
                <a:ext uri="{FF2B5EF4-FFF2-40B4-BE49-F238E27FC236}">
                  <a16:creationId xmlns:a16="http://schemas.microsoft.com/office/drawing/2014/main" id="{0709B1BD-08DE-4BE5-B59B-B8725705DC92}"/>
                </a:ext>
              </a:extLst>
            </p:cNvPr>
            <p:cNvSpPr/>
            <p:nvPr/>
          </p:nvSpPr>
          <p:spPr>
            <a:xfrm flipV="1">
              <a:off x="0" y="0"/>
              <a:ext cx="3333750" cy="1207786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904B10B-B397-4480-A70F-517F7E79B761}"/>
              </a:ext>
            </a:extLst>
          </p:cNvPr>
          <p:cNvGrpSpPr/>
          <p:nvPr/>
        </p:nvGrpSpPr>
        <p:grpSpPr>
          <a:xfrm>
            <a:off x="0" y="0"/>
            <a:ext cx="3333750" cy="2566991"/>
            <a:chOff x="0" y="0"/>
            <a:chExt cx="3333750" cy="2566991"/>
          </a:xfrm>
          <a:solidFill>
            <a:srgbClr val="ED7D31">
              <a:alpha val="40000"/>
            </a:srgbClr>
          </a:solidFill>
        </p:grpSpPr>
        <p:sp>
          <p:nvSpPr>
            <p:cNvPr id="20" name="직각 삼각형 19">
              <a:extLst>
                <a:ext uri="{FF2B5EF4-FFF2-40B4-BE49-F238E27FC236}">
                  <a16:creationId xmlns:a16="http://schemas.microsoft.com/office/drawing/2014/main" id="{40E5B22E-9187-4841-9699-21052E4F4D16}"/>
                </a:ext>
              </a:extLst>
            </p:cNvPr>
            <p:cNvSpPr/>
            <p:nvPr/>
          </p:nvSpPr>
          <p:spPr>
            <a:xfrm rot="5400000">
              <a:off x="-550070" y="550071"/>
              <a:ext cx="2566990" cy="146684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1" name="직각 삼각형 20">
              <a:extLst>
                <a:ext uri="{FF2B5EF4-FFF2-40B4-BE49-F238E27FC236}">
                  <a16:creationId xmlns:a16="http://schemas.microsoft.com/office/drawing/2014/main" id="{BFEB5ED6-46B5-4B33-8CD1-A85A1D44EAC3}"/>
                </a:ext>
              </a:extLst>
            </p:cNvPr>
            <p:cNvSpPr/>
            <p:nvPr/>
          </p:nvSpPr>
          <p:spPr>
            <a:xfrm flipV="1">
              <a:off x="0" y="0"/>
              <a:ext cx="3333750" cy="1207786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0210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방법론</a:t>
            </a:r>
            <a:endParaRPr lang="en-US" altLang="ko-KR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자료 </a:t>
            </a:r>
            <a:r>
              <a:rPr lang="en-US" altLang="ko-KR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(1)</a:t>
            </a:r>
            <a:endParaRPr lang="ko-KR" altLang="en-US" sz="2800" dirty="0" err="1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93A6E1-AAFB-4C95-9885-D3ED716BFCFD}"/>
              </a:ext>
            </a:extLst>
          </p:cNvPr>
          <p:cNvSpPr/>
          <p:nvPr/>
        </p:nvSpPr>
        <p:spPr>
          <a:xfrm>
            <a:off x="926373" y="2230608"/>
            <a:ext cx="3492136" cy="2095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sz="28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en-US" altLang="ko-KR" sz="28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와 </a:t>
            </a:r>
            <a:r>
              <a:rPr lang="en-US" altLang="ko-KR" sz="28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actualWalkDistance</a:t>
            </a:r>
            <a:r>
              <a:rPr lang="en-US" altLang="ko-KR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간의 상관관계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6AEE1FC-A57C-4562-86E7-79B3979F50E2}"/>
              </a:ext>
            </a:extLst>
          </p:cNvPr>
          <p:cNvSpPr/>
          <p:nvPr/>
        </p:nvSpPr>
        <p:spPr>
          <a:xfrm>
            <a:off x="1737361" y="278236"/>
            <a:ext cx="144562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ggplot</a:t>
            </a:r>
            <a:r>
              <a:rPr lang="en-US" altLang="ko-KR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Pubg,aes</a:t>
            </a:r>
            <a:r>
              <a:rPr lang="en-US" altLang="ko-KR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actualWalkDistance,winPlacePerc</a:t>
            </a:r>
            <a:r>
              <a:rPr lang="en-US" altLang="ko-KR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))+</a:t>
            </a:r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stat_binhex</a:t>
            </a:r>
            <a:r>
              <a:rPr lang="en-US" altLang="ko-KR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()+</a:t>
            </a:r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scale_fill_gradient</a:t>
            </a:r>
            <a:r>
              <a:rPr lang="en-US" altLang="ko-KR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(low = "</a:t>
            </a:r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pink",high</a:t>
            </a:r>
            <a:r>
              <a:rPr lang="en-US" altLang="ko-KR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"black")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C655E4-9E5F-4945-820A-182AC6E9F1F3}"/>
              </a:ext>
            </a:extLst>
          </p:cNvPr>
          <p:cNvSpPr/>
          <p:nvPr/>
        </p:nvSpPr>
        <p:spPr>
          <a:xfrm>
            <a:off x="-46807" y="5832623"/>
            <a:ext cx="1228561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altLang="ko-KR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actualWalkDistance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변수와  </a:t>
            </a:r>
            <a:r>
              <a:rPr lang="en-US" altLang="ko-KR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변수가 상관관계가 거의 없다고 판단하였다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  <a:endParaRPr lang="ko-KR" altLang="en-US" sz="24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D62EAE6-05A5-42C9-83B9-6B360C270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300" y="775487"/>
            <a:ext cx="4888028" cy="5006200"/>
          </a:xfrm>
          <a:prstGeom prst="rect">
            <a:avLst/>
          </a:prstGeom>
          <a:ln>
            <a:solidFill>
              <a:srgbClr val="ED7D31"/>
            </a:solidFill>
          </a:ln>
        </p:spPr>
      </p:pic>
    </p:spTree>
    <p:extLst>
      <p:ext uri="{BB962C8B-B14F-4D97-AF65-F5344CB8AC3E}">
        <p14:creationId xmlns:p14="http://schemas.microsoft.com/office/powerpoint/2010/main" val="559992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방법론</a:t>
            </a:r>
            <a:endParaRPr lang="en-US" altLang="ko-KR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자료 </a:t>
            </a:r>
            <a:r>
              <a:rPr lang="en-US" altLang="ko-KR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(1)</a:t>
            </a:r>
            <a:endParaRPr lang="ko-KR" altLang="en-US" sz="2800" dirty="0" err="1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93A6E1-AAFB-4C95-9885-D3ED716BFCFD}"/>
              </a:ext>
            </a:extLst>
          </p:cNvPr>
          <p:cNvSpPr/>
          <p:nvPr/>
        </p:nvSpPr>
        <p:spPr>
          <a:xfrm>
            <a:off x="549182" y="2181902"/>
            <a:ext cx="4347757" cy="2095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sz="28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en-US" altLang="ko-KR" sz="28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와</a:t>
            </a:r>
            <a:endParaRPr lang="en-US" altLang="ko-KR" sz="2800" dirty="0">
              <a:solidFill>
                <a:srgbClr val="ED7D3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en-US" altLang="ko-KR" sz="28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actualWeaponsAcquired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간의 상관관계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6AEE1FC-A57C-4562-86E7-79B3979F50E2}"/>
              </a:ext>
            </a:extLst>
          </p:cNvPr>
          <p:cNvSpPr/>
          <p:nvPr/>
        </p:nvSpPr>
        <p:spPr>
          <a:xfrm>
            <a:off x="1647232" y="248062"/>
            <a:ext cx="1445622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ggplot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Pubg,aes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actualWeaponAcquired,winPlacePerc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)) + 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stat_binhex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() + 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scale_fill_gradient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(low = "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pink",high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"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darkred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")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C655E4-9E5F-4945-820A-182AC6E9F1F3}"/>
              </a:ext>
            </a:extLst>
          </p:cNvPr>
          <p:cNvSpPr/>
          <p:nvPr/>
        </p:nvSpPr>
        <p:spPr>
          <a:xfrm>
            <a:off x="137160" y="5617979"/>
            <a:ext cx="11917681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altLang="ko-KR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actualWeaponsAcquired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변수와 </a:t>
            </a:r>
            <a:r>
              <a:rPr lang="en-US" altLang="ko-KR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변수는 관계가 없음을 알 수 있다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</a:p>
          <a:p>
            <a:pPr algn="ctr" fontAlgn="base">
              <a:lnSpc>
                <a:spcPct val="150000"/>
              </a:lnSpc>
            </a:pP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단순히 무기를 많이 획득하는 것은 생존확률에 영향을 미치지 않는 것을 알 수 있다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953D557-D2F4-480A-AA32-CE379ACDAB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142" y="893085"/>
            <a:ext cx="4808085" cy="4673593"/>
          </a:xfrm>
          <a:prstGeom prst="rect">
            <a:avLst/>
          </a:prstGeom>
          <a:ln>
            <a:solidFill>
              <a:srgbClr val="ED7D31"/>
            </a:solidFill>
          </a:ln>
        </p:spPr>
      </p:pic>
    </p:spTree>
    <p:extLst>
      <p:ext uri="{BB962C8B-B14F-4D97-AF65-F5344CB8AC3E}">
        <p14:creationId xmlns:p14="http://schemas.microsoft.com/office/powerpoint/2010/main" val="1429434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방법론</a:t>
            </a:r>
            <a:endParaRPr lang="en-US" altLang="ko-KR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자료 </a:t>
            </a:r>
            <a:r>
              <a:rPr lang="en-US" altLang="ko-KR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(1)</a:t>
            </a:r>
            <a:endParaRPr lang="ko-KR" altLang="en-US" sz="2800" dirty="0" err="1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93A6E1-AAFB-4C95-9885-D3ED716BFCFD}"/>
              </a:ext>
            </a:extLst>
          </p:cNvPr>
          <p:cNvSpPr/>
          <p:nvPr/>
        </p:nvSpPr>
        <p:spPr>
          <a:xfrm>
            <a:off x="182723" y="5540929"/>
            <a:ext cx="4851795" cy="4493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sz="16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ko-KR" altLang="en-US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와 </a:t>
            </a:r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actualHeals</a:t>
            </a:r>
            <a:r>
              <a:rPr lang="ko-KR" altLang="en-US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간의 상관관계 그래프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C655E4-9E5F-4945-820A-182AC6E9F1F3}"/>
              </a:ext>
            </a:extLst>
          </p:cNvPr>
          <p:cNvSpPr/>
          <p:nvPr/>
        </p:nvSpPr>
        <p:spPr>
          <a:xfrm>
            <a:off x="-381321" y="5990283"/>
            <a:ext cx="1191768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단위 시간 당 체력 회복 아이템을 많이 사용할수록 생존확률이 높은 것을 확인할 수 있다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BB2D3E1-8241-471A-8D3C-735E6E6FDCF4}"/>
              </a:ext>
            </a:extLst>
          </p:cNvPr>
          <p:cNvSpPr/>
          <p:nvPr/>
        </p:nvSpPr>
        <p:spPr>
          <a:xfrm>
            <a:off x="1432240" y="651152"/>
            <a:ext cx="48517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ggplot</a:t>
            </a:r>
            <a:r>
              <a:rPr lang="en-US" altLang="ko-KR" sz="12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2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Pubg,aes</a:t>
            </a:r>
            <a:r>
              <a:rPr lang="en-US" altLang="ko-KR" sz="12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2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actualHeals,winPlacePerc</a:t>
            </a:r>
            <a:r>
              <a:rPr lang="en-US" altLang="ko-KR" sz="12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)) + </a:t>
            </a:r>
            <a:r>
              <a:rPr lang="en-US" altLang="ko-KR" sz="12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stat_binhex</a:t>
            </a:r>
            <a:r>
              <a:rPr lang="en-US" altLang="ko-KR" sz="12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()</a:t>
            </a:r>
          </a:p>
          <a:p>
            <a:pPr fontAlgn="base"/>
            <a:r>
              <a:rPr lang="en-US" altLang="ko-KR" sz="12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+ </a:t>
            </a:r>
            <a:r>
              <a:rPr lang="en-US" altLang="ko-KR" sz="12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scale_fill_gradient</a:t>
            </a:r>
            <a:r>
              <a:rPr lang="en-US" altLang="ko-KR" sz="12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(low = "</a:t>
            </a:r>
            <a:r>
              <a:rPr lang="en-US" altLang="ko-KR" sz="12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pink",high</a:t>
            </a:r>
            <a:r>
              <a:rPr lang="en-US" altLang="ko-KR" sz="12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"</a:t>
            </a:r>
            <a:r>
              <a:rPr lang="en-US" altLang="ko-KR" sz="12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darkred</a:t>
            </a:r>
            <a:r>
              <a:rPr lang="en-US" altLang="ko-KR" sz="12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")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0086A73-9879-4EAA-B2F4-E8AA1B564623}"/>
              </a:ext>
            </a:extLst>
          </p:cNvPr>
          <p:cNvGrpSpPr/>
          <p:nvPr/>
        </p:nvGrpSpPr>
        <p:grpSpPr>
          <a:xfrm>
            <a:off x="437077" y="1275933"/>
            <a:ext cx="11317847" cy="4320000"/>
            <a:chOff x="275440" y="1275933"/>
            <a:chExt cx="11317847" cy="4320000"/>
          </a:xfrm>
        </p:grpSpPr>
        <p:pic>
          <p:nvPicPr>
            <p:cNvPr id="3" name="그림 2" descr="텍스트이(가) 표시된 사진&#10;&#10;자동 생성된 설명">
              <a:extLst>
                <a:ext uri="{FF2B5EF4-FFF2-40B4-BE49-F238E27FC236}">
                  <a16:creationId xmlns:a16="http://schemas.microsoft.com/office/drawing/2014/main" id="{5B8563B9-3D8E-470A-BD25-2834278DE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440" y="1275933"/>
              <a:ext cx="4444316" cy="4320000"/>
            </a:xfrm>
            <a:prstGeom prst="rect">
              <a:avLst/>
            </a:prstGeom>
            <a:ln>
              <a:solidFill>
                <a:srgbClr val="ED7D31"/>
              </a:solidFill>
            </a:ln>
          </p:spPr>
        </p:pic>
        <p:pic>
          <p:nvPicPr>
            <p:cNvPr id="11" name="그림 10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C6B3CEA1-84D0-48E4-A410-FA22600B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4262" y="1275933"/>
              <a:ext cx="6439025" cy="4320000"/>
            </a:xfrm>
            <a:prstGeom prst="rect">
              <a:avLst/>
            </a:prstGeom>
            <a:ln>
              <a:solidFill>
                <a:srgbClr val="ED7D31"/>
              </a:solidFill>
            </a:ln>
          </p:spPr>
        </p:pic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2704B26-5747-4478-8BE4-BE315E1829E8}"/>
              </a:ext>
            </a:extLst>
          </p:cNvPr>
          <p:cNvSpPr/>
          <p:nvPr/>
        </p:nvSpPr>
        <p:spPr>
          <a:xfrm>
            <a:off x="3954662" y="5540929"/>
            <a:ext cx="6711894" cy="4493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sz="16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en-US" altLang="ko-KR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Top100</a:t>
            </a:r>
            <a:r>
              <a:rPr lang="ko-KR" altLang="en-US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플레이어의 </a:t>
            </a:r>
            <a:r>
              <a:rPr lang="en-US" altLang="ko-KR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Id</a:t>
            </a:r>
            <a:r>
              <a:rPr lang="ko-KR" altLang="en-US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별 </a:t>
            </a:r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actualHeals</a:t>
            </a:r>
            <a:r>
              <a:rPr lang="ko-KR" altLang="en-US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값 그래프</a:t>
            </a:r>
            <a:endParaRPr lang="en-US" altLang="ko-KR" sz="1600" dirty="0">
              <a:solidFill>
                <a:srgbClr val="ED7D3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58FF0A-1F01-4C2C-924D-7F2F35FA17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6099" y="180872"/>
            <a:ext cx="5589711" cy="104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117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방법론</a:t>
            </a:r>
            <a:endParaRPr lang="en-US" altLang="ko-KR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자료 </a:t>
            </a:r>
            <a:r>
              <a:rPr lang="en-US" altLang="ko-KR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(1)</a:t>
            </a:r>
            <a:endParaRPr lang="ko-KR" altLang="en-US" sz="2800" dirty="0" err="1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93A6E1-AAFB-4C95-9885-D3ED716BFCFD}"/>
              </a:ext>
            </a:extLst>
          </p:cNvPr>
          <p:cNvSpPr/>
          <p:nvPr/>
        </p:nvSpPr>
        <p:spPr>
          <a:xfrm>
            <a:off x="126272" y="1865957"/>
            <a:ext cx="4347757" cy="2095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sz="28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en-US" altLang="ko-KR" sz="28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</a:t>
            </a:r>
            <a:r>
              <a:rPr lang="en-US" altLang="ko-KR" sz="28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tualDamageDealt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와 </a:t>
            </a:r>
            <a:r>
              <a:rPr lang="en-US" altLang="ko-KR" sz="28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간의</a:t>
            </a:r>
            <a:endParaRPr lang="en-US" altLang="ko-KR" sz="2800" dirty="0">
              <a:solidFill>
                <a:srgbClr val="ED7D3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상관관계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6AEE1FC-A57C-4562-86E7-79B3979F50E2}"/>
              </a:ext>
            </a:extLst>
          </p:cNvPr>
          <p:cNvSpPr/>
          <p:nvPr/>
        </p:nvSpPr>
        <p:spPr>
          <a:xfrm>
            <a:off x="1658662" y="244890"/>
            <a:ext cx="1445622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ggplot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Pubg,aes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actualWeaponAcquired,winPlacePerc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)) + 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stat_binhex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() + 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scale_fill_gradient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(low = "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pink",high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"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darkred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")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C655E4-9E5F-4945-820A-182AC6E9F1F3}"/>
              </a:ext>
            </a:extLst>
          </p:cNvPr>
          <p:cNvSpPr/>
          <p:nvPr/>
        </p:nvSpPr>
        <p:spPr>
          <a:xfrm>
            <a:off x="137160" y="5617979"/>
            <a:ext cx="1191768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단위시간 당 공격 데미지를 많이 줄 수록 생존확률이 높은 것을 확인할 수 있다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033FFB88-B077-403D-A0E4-F59B0A8AC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1471" y="81873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1" name="_x343959944" descr="EMB00005ef4243c">
            <a:extLst>
              <a:ext uri="{FF2B5EF4-FFF2-40B4-BE49-F238E27FC236}">
                <a16:creationId xmlns:a16="http://schemas.microsoft.com/office/drawing/2014/main" id="{7BC1F618-627A-43DB-9AD2-7C6DBB8B8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" t="758"/>
          <a:stretch>
            <a:fillRect/>
          </a:stretch>
        </p:blipFill>
        <p:spPr bwMode="auto">
          <a:xfrm>
            <a:off x="4474029" y="1396087"/>
            <a:ext cx="7378881" cy="3945774"/>
          </a:xfrm>
          <a:prstGeom prst="rect">
            <a:avLst/>
          </a:prstGeom>
          <a:noFill/>
          <a:ln>
            <a:solidFill>
              <a:srgbClr val="ED7D3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929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방법론</a:t>
            </a:r>
            <a:endParaRPr lang="en-US" altLang="ko-KR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분석 </a:t>
            </a:r>
            <a:r>
              <a:rPr lang="en-US" altLang="ko-KR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(2)</a:t>
            </a:r>
            <a:endParaRPr lang="ko-KR" altLang="en-US" sz="2800" dirty="0" err="1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19C99E3-60DD-418C-BE2B-CEA3E8C25B6D}"/>
              </a:ext>
            </a:extLst>
          </p:cNvPr>
          <p:cNvSpPr/>
          <p:nvPr/>
        </p:nvSpPr>
        <p:spPr>
          <a:xfrm>
            <a:off x="805110" y="1468428"/>
            <a:ext cx="1058178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1. 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각 변수들과 </a:t>
            </a:r>
            <a:r>
              <a:rPr lang="en-US" altLang="ko-KR" sz="28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en-US" altLang="ko-KR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변수의 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상관관계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도출</a:t>
            </a:r>
            <a:endParaRPr lang="en-US" altLang="ko-KR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en-US" altLang="ko-KR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2. 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시간에 따라 영향을 받는 변수는 각 변수의 값을 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게임시간 값으로</a:t>
            </a:r>
            <a:br>
              <a:rPr lang="en-US" altLang="ko-KR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나누어 새 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변수 생성</a:t>
            </a:r>
            <a:endParaRPr lang="en-US" altLang="ko-KR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en-US" altLang="ko-KR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3. arrange 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함수를 이용하여 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상위 </a:t>
            </a:r>
            <a:r>
              <a:rPr lang="en-US" altLang="ko-KR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100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개의 값을</a:t>
            </a:r>
            <a:r>
              <a:rPr lang="en-US" altLang="ko-KR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추출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하여</a:t>
            </a:r>
            <a:r>
              <a:rPr lang="en-US" altLang="ko-KR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상위 </a:t>
            </a:r>
            <a:r>
              <a:rPr lang="en-US" altLang="ko-KR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100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명의</a:t>
            </a:r>
            <a:endParaRPr lang="en-US" altLang="ko-KR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플레이어를 만들었고</a:t>
            </a:r>
            <a:r>
              <a:rPr lang="en-US" altLang="ko-KR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이를 이용해 </a:t>
            </a:r>
            <a:r>
              <a:rPr lang="ko-KR" altLang="en-US" sz="28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변수간의</a:t>
            </a:r>
            <a:r>
              <a:rPr lang="en-US" altLang="ko-KR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상관관계 파악</a:t>
            </a:r>
            <a:endParaRPr lang="en-US" altLang="ko-KR" sz="2800" dirty="0">
              <a:solidFill>
                <a:srgbClr val="ED7D3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sz="2800" dirty="0">
              <a:solidFill>
                <a:srgbClr val="ED7D3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en-US" altLang="ko-KR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4. 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이 분석 결과를 참고하여 여러 다중회귀모형을 만들고</a:t>
            </a:r>
            <a:r>
              <a:rPr lang="en-US" altLang="ko-KR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가장 주제를 잘 설명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해주는 변수 조합으로 회귀적합성을 확인 후 결론</a:t>
            </a:r>
          </a:p>
        </p:txBody>
      </p:sp>
    </p:spTree>
    <p:extLst>
      <p:ext uri="{BB962C8B-B14F-4D97-AF65-F5344CB8AC3E}">
        <p14:creationId xmlns:p14="http://schemas.microsoft.com/office/powerpoint/2010/main" val="3019897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결과</a:t>
            </a:r>
            <a:endParaRPr lang="en-US" altLang="ko-KR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데이터 모형 설명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9E82D6F-9520-4118-A7F9-382A1DA7128A}"/>
              </a:ext>
            </a:extLst>
          </p:cNvPr>
          <p:cNvSpPr/>
          <p:nvPr/>
        </p:nvSpPr>
        <p:spPr>
          <a:xfrm>
            <a:off x="1998616" y="34896"/>
            <a:ext cx="6096000" cy="62786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 algn="just" fontAlgn="base">
              <a:lnSpc>
                <a:spcPct val="160000"/>
              </a:lnSpc>
              <a:buFont typeface="Wingdings" panose="05000000000000000000" pitchFamily="2" charset="2"/>
              <a:buChar char="l"/>
            </a:pP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Lm6</a:t>
            </a:r>
            <a:r>
              <a:rPr lang="ko-KR" altLang="en-US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회귀분석 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summary </a:t>
            </a:r>
            <a:r>
              <a:rPr lang="ko-KR" altLang="en-US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결과</a:t>
            </a:r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6B30A77C-D1E3-4FFD-84B2-377394F360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ABFC107B-AE68-4315-98C2-582DA1AC695D}"/>
                  </a:ext>
                </a:extLst>
              </p:cNvPr>
              <p:cNvSpPr/>
              <p:nvPr/>
            </p:nvSpPr>
            <p:spPr>
              <a:xfrm>
                <a:off x="709848" y="3775195"/>
                <a:ext cx="11183784" cy="1164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2800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  <a:cs typeface="함초롬바탕" panose="02030604000101010101" pitchFamily="18" charset="-127"/>
                  </a:rPr>
                  <a:t>회귀식 </a:t>
                </a:r>
                <a:r>
                  <a:rPr lang="en-US" altLang="ko-KR" sz="2800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  <a:cs typeface="함초롬바탕" panose="02030604000101010101" pitchFamily="18" charset="-127"/>
                  </a:rPr>
                  <a:t>: 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Y^ =  </a:t>
                </a:r>
                <a14:m>
                  <m:oMath xmlns:m="http://schemas.openxmlformats.org/officeDocument/2006/math"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7.907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−01</m:t>
                        </m:r>
                      </m:sup>
                    </m:sSup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+9.438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b="0" i="1" kern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+</m:t>
                        </m:r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0</m:t>
                        </m:r>
                        <m:r>
                          <a:rPr lang="en-US" altLang="ko-KR" b="0" i="1" kern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X </a:t>
                </a:r>
                <a:r>
                  <a:rPr lang="en-US" altLang="ko-KR" i="1" kern="0" dirty="0" err="1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actualBoost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+</a:t>
                </a:r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i="1" kern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1</m:t>
                    </m:r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.</m:t>
                    </m:r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144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b="0" i="1" kern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+01</m:t>
                        </m:r>
                      </m:sup>
                    </m:sSup>
                  </m:oMath>
                </a14:m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X </a:t>
                </a:r>
                <a:r>
                  <a:rPr lang="en-US" altLang="ko-KR" i="1" kern="0" dirty="0" err="1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actualHeals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−</m:t>
                    </m:r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9</m:t>
                    </m:r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.41</m:t>
                    </m:r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1</m:t>
                    </m:r>
                    <m:sSup>
                      <m:sSupPr>
                        <m:ctrlPr>
                          <a:rPr lang="en-US" altLang="ko-KR" i="1" kern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b="0" i="1" kern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+01</m:t>
                        </m:r>
                      </m:sup>
                    </m:sSup>
                  </m:oMath>
                </a14:m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X </a:t>
                </a:r>
                <a:r>
                  <a:rPr lang="en-US" altLang="ko-KR" i="1" kern="0" dirty="0" err="1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actualKills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+ </a:t>
                </a:r>
                <a14:m>
                  <m:oMath xmlns:m="http://schemas.openxmlformats.org/officeDocument/2006/math">
                    <m:r>
                      <a:rPr lang="en-US" altLang="ko-KR" i="1" kern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2</m:t>
                    </m:r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.5</m:t>
                    </m:r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63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−0</m:t>
                        </m:r>
                        <m:r>
                          <a:rPr lang="en-US" altLang="ko-KR" b="0" i="1" kern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1</m:t>
                        </m:r>
                      </m:sup>
                    </m:sSup>
                  </m:oMath>
                </a14:m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X </a:t>
                </a:r>
                <a:r>
                  <a:rPr lang="en-US" altLang="ko-KR" i="1" kern="0" dirty="0" err="1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actualDamageDealt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ko-KR" b="0" i="1" kern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−7.542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−0</m:t>
                        </m:r>
                        <m:r>
                          <a:rPr lang="en-US" altLang="ko-KR" b="0" i="1" kern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3</m:t>
                        </m:r>
                      </m:sup>
                    </m:sSup>
                  </m:oMath>
                </a14:m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X </a:t>
                </a:r>
                <a:r>
                  <a:rPr lang="en-US" altLang="ko-KR" i="1" kern="0" dirty="0" err="1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killPlace</a:t>
                </a:r>
                <a:endParaRPr lang="en-US" altLang="ko-KR" i="1" kern="0" dirty="0">
                  <a:solidFill>
                    <a:srgbClr val="000000"/>
                  </a:solidFill>
                  <a:latin typeface="함초롬바탕" panose="02030604000101010101" pitchFamily="18" charset="-127"/>
                </a:endParaRPr>
              </a:p>
            </p:txBody>
          </p:sp>
        </mc:Choice>
        <mc:Fallback xmlns=""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ABFC107B-AE68-4315-98C2-582DA1AC69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848" y="3775195"/>
                <a:ext cx="11183784" cy="1164999"/>
              </a:xfrm>
              <a:prstGeom prst="rect">
                <a:avLst/>
              </a:prstGeom>
              <a:blipFill>
                <a:blip r:embed="rId3"/>
                <a:stretch>
                  <a:fillRect l="-1090" r="-436" b="-733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B7637469-D5AA-4A2E-98C8-E86BE0779B13}"/>
                  </a:ext>
                </a:extLst>
              </p:cNvPr>
              <p:cNvSpPr/>
              <p:nvPr/>
            </p:nvSpPr>
            <p:spPr>
              <a:xfrm>
                <a:off x="709848" y="4908495"/>
                <a:ext cx="6096000" cy="5232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ko-KR" altLang="en-US" sz="2800" dirty="0"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유의확률 </a:t>
                </a:r>
                <a:r>
                  <a:rPr lang="en-US" altLang="ko-KR" dirty="0"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2</m:t>
                    </m:r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.2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−16</m:t>
                        </m:r>
                      </m:sup>
                    </m:sSup>
                  </m:oMath>
                </a14:m>
                <a:r>
                  <a:rPr lang="ko-KR" altLang="en-US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 </a:t>
                </a:r>
                <a:r>
                  <a:rPr lang="ko-KR" altLang="en-US" sz="2800" dirty="0"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결정계수 </a:t>
                </a:r>
                <a:r>
                  <a:rPr lang="en-US" altLang="ko-KR" sz="2800" dirty="0"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: </a:t>
                </a:r>
                <a:r>
                  <a:rPr lang="en-US" altLang="ko-KR" dirty="0"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0.6347</a:t>
                </a:r>
                <a:endParaRPr lang="ko-KR" altLang="en-US" dirty="0"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endParaRPr>
              </a:p>
            </p:txBody>
          </p:sp>
        </mc:Choice>
        <mc:Fallback xmlns=""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B7637469-D5AA-4A2E-98C8-E86BE0779B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848" y="4908495"/>
                <a:ext cx="6096000" cy="523220"/>
              </a:xfrm>
              <a:prstGeom prst="rect">
                <a:avLst/>
              </a:prstGeom>
              <a:blipFill>
                <a:blip r:embed="rId4"/>
                <a:stretch>
                  <a:fillRect l="-2000" t="-11628" b="-3139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직사각형 27">
            <a:extLst>
              <a:ext uri="{FF2B5EF4-FFF2-40B4-BE49-F238E27FC236}">
                <a16:creationId xmlns:a16="http://schemas.microsoft.com/office/drawing/2014/main" id="{D90EF727-6886-466D-89DC-7CE8FB77EB6E}"/>
              </a:ext>
            </a:extLst>
          </p:cNvPr>
          <p:cNvSpPr/>
          <p:nvPr/>
        </p:nvSpPr>
        <p:spPr>
          <a:xfrm>
            <a:off x="709848" y="5458821"/>
            <a:ext cx="10935095" cy="1080000"/>
          </a:xfrm>
          <a:prstGeom prst="rect">
            <a:avLst/>
          </a:prstGeom>
          <a:solidFill>
            <a:srgbClr val="ED7D31">
              <a:alpha val="43922"/>
            </a:srgbClr>
          </a:solidFill>
          <a:ln>
            <a:solidFill>
              <a:srgbClr val="FFFFFF"/>
            </a:solidFill>
          </a:ln>
        </p:spPr>
        <p:txBody>
          <a:bodyPr wrap="square" rtlCol="0" anchor="ctr"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ko-KR" altLang="en-US" kern="0" dirty="0" err="1">
              <a:solidFill>
                <a:srgbClr val="00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B76AB2A-D6E5-4A32-8659-92E145C84CB3}"/>
              </a:ext>
            </a:extLst>
          </p:cNvPr>
          <p:cNvSpPr/>
          <p:nvPr/>
        </p:nvSpPr>
        <p:spPr>
          <a:xfrm>
            <a:off x="709848" y="5320692"/>
            <a:ext cx="11561617" cy="12187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60000"/>
              </a:lnSpc>
            </a:pPr>
            <a:r>
              <a:rPr lang="en-US" altLang="ko-KR" sz="24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actualBoost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en-US" altLang="ko-KR" sz="24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actualHeals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en-US" altLang="ko-KR" sz="24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actualKills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en-US" altLang="ko-KR" sz="24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actualDamageDealt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en-US" altLang="ko-KR" sz="24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killPlace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모두 </a:t>
            </a:r>
            <a:r>
              <a:rPr lang="en-US" altLang="ko-KR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에</a:t>
            </a: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유의미한 영향을 미치고 있는 것으로 나타났다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  <a:endParaRPr lang="ko-KR" altLang="en-US" sz="2400" kern="0" dirty="0">
              <a:solidFill>
                <a:srgbClr val="00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표 2">
                <a:extLst>
                  <a:ext uri="{FF2B5EF4-FFF2-40B4-BE49-F238E27FC236}">
                    <a16:creationId xmlns:a16="http://schemas.microsoft.com/office/drawing/2014/main" id="{1152D3BB-0B3E-48D4-8426-584FE8AEE0A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99423501"/>
                  </p:ext>
                </p:extLst>
              </p:nvPr>
            </p:nvGraphicFramePr>
            <p:xfrm>
              <a:off x="2382919" y="697178"/>
              <a:ext cx="9401397" cy="3281934"/>
            </p:xfrm>
            <a:graphic>
              <a:graphicData uri="http://schemas.openxmlformats.org/drawingml/2006/table">
                <a:tbl>
                  <a:tblPr/>
                  <a:tblGrid>
                    <a:gridCol w="2350461">
                      <a:extLst>
                        <a:ext uri="{9D8B030D-6E8A-4147-A177-3AD203B41FA5}">
                          <a16:colId xmlns:a16="http://schemas.microsoft.com/office/drawing/2014/main" val="971708296"/>
                        </a:ext>
                      </a:extLst>
                    </a:gridCol>
                    <a:gridCol w="2350461">
                      <a:extLst>
                        <a:ext uri="{9D8B030D-6E8A-4147-A177-3AD203B41FA5}">
                          <a16:colId xmlns:a16="http://schemas.microsoft.com/office/drawing/2014/main" val="990708343"/>
                        </a:ext>
                      </a:extLst>
                    </a:gridCol>
                    <a:gridCol w="2350461">
                      <a:extLst>
                        <a:ext uri="{9D8B030D-6E8A-4147-A177-3AD203B41FA5}">
                          <a16:colId xmlns:a16="http://schemas.microsoft.com/office/drawing/2014/main" val="386166364"/>
                        </a:ext>
                      </a:extLst>
                    </a:gridCol>
                    <a:gridCol w="2350014">
                      <a:extLst>
                        <a:ext uri="{9D8B030D-6E8A-4147-A177-3AD203B41FA5}">
                          <a16:colId xmlns:a16="http://schemas.microsoft.com/office/drawing/2014/main" val="2536595054"/>
                        </a:ext>
                      </a:extLst>
                    </a:gridCol>
                  </a:tblGrid>
                  <a:tr h="1628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구분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회귀계수 추정치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t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유의확률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89947849"/>
                      </a:ext>
                    </a:extLst>
                  </a:tr>
                  <a:tr h="1882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상수항</a:t>
                          </a:r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b="0" i="1" kern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7.907</m:t>
                                </m:r>
                                <m:sSup>
                                  <m:sSupPr>
                                    <m:ctrlP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−01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2517.5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800" b="0" i="1" kern="0" spc="0" smtClean="0">
                                    <a:solidFill>
                                      <a:srgbClr val="000000"/>
                                    </a:solidFill>
                                    <a:effectLst/>
                                    <a:highlight>
                                      <a:srgbClr val="FFFF00"/>
                                    </a:highlight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31242709"/>
                      </a:ext>
                    </a:extLst>
                  </a:tr>
                  <a:tr h="1882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actualBoosts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b="0" i="1" kern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9.438</m:t>
                                </m:r>
                                <m:sSup>
                                  <m:sSupPr>
                                    <m:ctrlP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b="0" i="1" kern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+</m:t>
                                    </m:r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0</m:t>
                                    </m:r>
                                    <m:r>
                                      <a:rPr lang="en-US" altLang="ko-KR" b="0" i="1" kern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883.2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800" b="0" i="1" kern="0" spc="0" smtClean="0">
                                    <a:solidFill>
                                      <a:srgbClr val="000000"/>
                                    </a:solidFill>
                                    <a:effectLst/>
                                    <a:highlight>
                                      <a:srgbClr val="FFFF00"/>
                                    </a:highlight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332387472"/>
                      </a:ext>
                    </a:extLst>
                  </a:tr>
                  <a:tr h="1882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actualHeals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i="1" kern="0" dirty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1</m:t>
                                </m:r>
                                <m:r>
                                  <a:rPr lang="en-US" altLang="ko-KR" i="1" ker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.</m:t>
                                </m:r>
                                <m:r>
                                  <a:rPr lang="en-US" altLang="ko-KR" b="0" i="1" kern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144</m:t>
                                </m:r>
                                <m:sSup>
                                  <m:sSupPr>
                                    <m:ctrlP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b="0" i="1" kern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+01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181.9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800" b="0" i="1" kern="0" spc="0" smtClean="0">
                                    <a:solidFill>
                                      <a:srgbClr val="000000"/>
                                    </a:solidFill>
                                    <a:effectLst/>
                                    <a:highlight>
                                      <a:srgbClr val="FFFF00"/>
                                    </a:highlight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81979901"/>
                      </a:ext>
                    </a:extLst>
                  </a:tr>
                  <a:tr h="1882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actualKills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b="0" i="1" kern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−</m:t>
                                </m:r>
                                <m:r>
                                  <a:rPr lang="en-US" altLang="ko-KR" i="1" kern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9</m:t>
                                </m:r>
                                <m:r>
                                  <a:rPr lang="en-US" altLang="ko-KR" b="0" i="1" kern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.41</m:t>
                                </m:r>
                                <m:r>
                                  <a:rPr lang="en-US" altLang="ko-KR" i="1" ker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1</m:t>
                                </m:r>
                                <m:sSup>
                                  <m:sSupPr>
                                    <m:ctrlPr>
                                      <a:rPr lang="en-US" altLang="ko-KR" i="1" kern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b="0" i="1" kern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+01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-483.0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800" b="0" i="1" kern="0" spc="0" smtClean="0">
                                    <a:solidFill>
                                      <a:srgbClr val="000000"/>
                                    </a:solidFill>
                                    <a:effectLst/>
                                    <a:highlight>
                                      <a:srgbClr val="FFFF00"/>
                                    </a:highlight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80716110"/>
                      </a:ext>
                    </a:extLst>
                  </a:tr>
                  <a:tr h="1882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actualDamageDealt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i="1" kern="0" dirty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2</m:t>
                                </m:r>
                                <m:r>
                                  <a:rPr lang="en-US" altLang="ko-KR" i="1" ker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.5</m:t>
                                </m:r>
                                <m:r>
                                  <a:rPr lang="en-US" altLang="ko-KR" b="0" i="1" kern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63</m:t>
                                </m:r>
                                <m:sSup>
                                  <m:sSupPr>
                                    <m:ctrlP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−0</m:t>
                                    </m:r>
                                    <m:r>
                                      <a:rPr lang="en-US" altLang="ko-KR" b="0" i="1" kern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146.7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800" b="0" i="1" kern="0" spc="0" smtClean="0">
                                    <a:solidFill>
                                      <a:srgbClr val="000000"/>
                                    </a:solidFill>
                                    <a:effectLst/>
                                    <a:highlight>
                                      <a:srgbClr val="FFFF00"/>
                                    </a:highlight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72696172"/>
                      </a:ext>
                    </a:extLst>
                  </a:tr>
                  <a:tr h="1882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killPlace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ko-KR" b="0" i="1" kern="0" dirty="0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배달의민족 한나는 열한살" panose="020B0600000101010101" pitchFamily="50" charset="-127"/>
                                </a:rPr>
                                <m:t>−7.542</m:t>
                              </m:r>
                              <m:sSup>
                                <m:sSupPr>
                                  <m:ctrlPr>
                                    <a:rPr lang="en-US" altLang="ko-KR" i="1" ker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배달의민족 한나는 열한살" panose="020B0600000101010101" pitchFamily="50" charset="-127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i="1" ker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배달의민족 한나는 열한살" panose="020B0600000101010101" pitchFamily="50" charset="-127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altLang="ko-KR" i="1" ker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배달의민족 한나는 열한살" panose="020B0600000101010101" pitchFamily="50" charset="-127"/>
                                    </a:rPr>
                                    <m:t>−0</m:t>
                                  </m:r>
                                  <m:r>
                                    <a:rPr lang="en-US" altLang="ko-KR" b="0" i="1" kern="0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배달의민족 한나는 열한살" panose="020B0600000101010101" pitchFamily="50" charset="-127"/>
                                    </a:rPr>
                                    <m:t>3</m:t>
                                  </m:r>
                                </m:sup>
                              </m:sSup>
                            </m:oMath>
                          </a14:m>
                          <a:r>
                            <a:rPr lang="ko-KR" altLang="en-US" i="1" kern="0" dirty="0">
                              <a:solidFill>
                                <a:srgbClr val="000000"/>
                              </a:solidFill>
                              <a:latin typeface="함초롬바탕" panose="02030604000101010101" pitchFamily="18" charset="-127"/>
                              <a:ea typeface="함초롬바탕" panose="02030604000101010101" pitchFamily="18" charset="-127"/>
                              <a:cs typeface="함초롬바탕" panose="02030604000101010101" pitchFamily="18" charset="-127"/>
                            </a:rPr>
                            <a:t> </a:t>
                          </a:r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-1592.1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800" b="0" i="1" kern="0" spc="0" smtClean="0">
                                    <a:solidFill>
                                      <a:srgbClr val="000000"/>
                                    </a:solidFill>
                                    <a:effectLst/>
                                    <a:highlight>
                                      <a:srgbClr val="FFFF00"/>
                                    </a:highlight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291353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표 2">
                <a:extLst>
                  <a:ext uri="{FF2B5EF4-FFF2-40B4-BE49-F238E27FC236}">
                    <a16:creationId xmlns:a16="http://schemas.microsoft.com/office/drawing/2014/main" id="{1152D3BB-0B3E-48D4-8426-584FE8AEE0A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99423501"/>
                  </p:ext>
                </p:extLst>
              </p:nvPr>
            </p:nvGraphicFramePr>
            <p:xfrm>
              <a:off x="2382919" y="697178"/>
              <a:ext cx="9401397" cy="3281934"/>
            </p:xfrm>
            <a:graphic>
              <a:graphicData uri="http://schemas.openxmlformats.org/drawingml/2006/table">
                <a:tbl>
                  <a:tblPr/>
                  <a:tblGrid>
                    <a:gridCol w="2350461">
                      <a:extLst>
                        <a:ext uri="{9D8B030D-6E8A-4147-A177-3AD203B41FA5}">
                          <a16:colId xmlns:a16="http://schemas.microsoft.com/office/drawing/2014/main" val="971708296"/>
                        </a:ext>
                      </a:extLst>
                    </a:gridCol>
                    <a:gridCol w="2350461">
                      <a:extLst>
                        <a:ext uri="{9D8B030D-6E8A-4147-A177-3AD203B41FA5}">
                          <a16:colId xmlns:a16="http://schemas.microsoft.com/office/drawing/2014/main" val="990708343"/>
                        </a:ext>
                      </a:extLst>
                    </a:gridCol>
                    <a:gridCol w="2350461">
                      <a:extLst>
                        <a:ext uri="{9D8B030D-6E8A-4147-A177-3AD203B41FA5}">
                          <a16:colId xmlns:a16="http://schemas.microsoft.com/office/drawing/2014/main" val="386166364"/>
                        </a:ext>
                      </a:extLst>
                    </a:gridCol>
                    <a:gridCol w="2350014">
                      <a:extLst>
                        <a:ext uri="{9D8B030D-6E8A-4147-A177-3AD203B41FA5}">
                          <a16:colId xmlns:a16="http://schemas.microsoft.com/office/drawing/2014/main" val="2536595054"/>
                        </a:ext>
                      </a:extLst>
                    </a:gridCol>
                  </a:tblGrid>
                  <a:tr h="433578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구분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회귀계수 추정치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t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유의확률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89947849"/>
                      </a:ext>
                    </a:extLst>
                  </a:tr>
                  <a:tr h="474726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상수항</a:t>
                          </a:r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91026" r="-200000" b="-5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2517.5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0000" t="-91026" b="-5230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31242709"/>
                      </a:ext>
                    </a:extLst>
                  </a:tr>
                  <a:tr h="474726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actualBoosts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191026" r="-200000" b="-4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883.2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0000" t="-191026" b="-4230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32387472"/>
                      </a:ext>
                    </a:extLst>
                  </a:tr>
                  <a:tr h="474726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actualHeals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291026" r="-200000" b="-3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181.9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0000" t="-291026" b="-3230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81979901"/>
                      </a:ext>
                    </a:extLst>
                  </a:tr>
                  <a:tr h="474726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actualKills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391026" r="-200000" b="-2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-483.0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0000" t="-391026" b="-2230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80716110"/>
                      </a:ext>
                    </a:extLst>
                  </a:tr>
                  <a:tr h="474726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actualDamageDealt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491026" r="-200000" b="-1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146.7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0000" t="-491026" b="-1230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72696172"/>
                      </a:ext>
                    </a:extLst>
                  </a:tr>
                  <a:tr h="474726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killPlace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591026" r="-200000" b="-2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-1592.1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0000" t="-591026" b="-230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913530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078989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rPr>
              <a:t>결과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D85D92-3257-4289-B21C-87EADED28C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0295" y="-450783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C7182AB3-D5E0-4767-9660-248FC50C56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5082" y="1085849"/>
            <a:ext cx="16423518" cy="4904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5F4B7E7-9AF4-4E15-87AA-6F88E4648878}"/>
              </a:ext>
            </a:extLst>
          </p:cNvPr>
          <p:cNvSpPr/>
          <p:nvPr/>
        </p:nvSpPr>
        <p:spPr>
          <a:xfrm>
            <a:off x="1998616" y="68714"/>
            <a:ext cx="6096000" cy="62786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just" defTabSz="914400" rtl="0" eaLnBrk="1" fontAlgn="base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rPr>
              <a:t>다중공선성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rPr>
              <a:t> 확인 </a:t>
            </a:r>
            <a:r>
              <a:rPr lang="en-US" altLang="ko-KR" sz="24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vif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(Lm6)</a:t>
            </a:r>
            <a:endParaRPr kumimoji="0" lang="ko-KR" altLang="en-US" sz="2400" b="0" i="0" u="none" strike="noStrike" kern="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  <a:cs typeface="+mn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367BAEA-D241-44B0-B48F-EC2CC9298027}"/>
              </a:ext>
            </a:extLst>
          </p:cNvPr>
          <p:cNvSpPr/>
          <p:nvPr/>
        </p:nvSpPr>
        <p:spPr>
          <a:xfrm>
            <a:off x="1998616" y="1150203"/>
            <a:ext cx="6096000" cy="62786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just" defTabSz="914400" rtl="0" eaLnBrk="1" fontAlgn="base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rPr>
              <a:t>회귀식의 </a:t>
            </a:r>
            <a:r>
              <a:rPr kumimoji="0" lang="ko-KR" alt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rPr>
              <a:t>잔차그래프</a:t>
            </a:r>
            <a:endParaRPr kumimoji="0" lang="ko-KR" altLang="en-US" sz="2400" b="0" i="0" u="none" strike="noStrike" kern="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  <a:cs typeface="+mn-cs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76FBC23-FFE3-42D3-B377-FF277F162D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942166"/>
              </p:ext>
            </p:extLst>
          </p:nvPr>
        </p:nvGraphicFramePr>
        <p:xfrm>
          <a:off x="2225044" y="669355"/>
          <a:ext cx="8254090" cy="621361"/>
        </p:xfrm>
        <a:graphic>
          <a:graphicData uri="http://schemas.openxmlformats.org/drawingml/2006/table">
            <a:tbl>
              <a:tblPr/>
              <a:tblGrid>
                <a:gridCol w="1650622">
                  <a:extLst>
                    <a:ext uri="{9D8B030D-6E8A-4147-A177-3AD203B41FA5}">
                      <a16:colId xmlns:a16="http://schemas.microsoft.com/office/drawing/2014/main" val="2918397781"/>
                    </a:ext>
                  </a:extLst>
                </a:gridCol>
                <a:gridCol w="1651014">
                  <a:extLst>
                    <a:ext uri="{9D8B030D-6E8A-4147-A177-3AD203B41FA5}">
                      <a16:colId xmlns:a16="http://schemas.microsoft.com/office/drawing/2014/main" val="3454587806"/>
                    </a:ext>
                  </a:extLst>
                </a:gridCol>
                <a:gridCol w="1650622">
                  <a:extLst>
                    <a:ext uri="{9D8B030D-6E8A-4147-A177-3AD203B41FA5}">
                      <a16:colId xmlns:a16="http://schemas.microsoft.com/office/drawing/2014/main" val="412507175"/>
                    </a:ext>
                  </a:extLst>
                </a:gridCol>
                <a:gridCol w="1651014">
                  <a:extLst>
                    <a:ext uri="{9D8B030D-6E8A-4147-A177-3AD203B41FA5}">
                      <a16:colId xmlns:a16="http://schemas.microsoft.com/office/drawing/2014/main" val="2575014515"/>
                    </a:ext>
                  </a:extLst>
                </a:gridCol>
                <a:gridCol w="1650818">
                  <a:extLst>
                    <a:ext uri="{9D8B030D-6E8A-4147-A177-3AD203B41FA5}">
                      <a16:colId xmlns:a16="http://schemas.microsoft.com/office/drawing/2014/main" val="2321391508"/>
                    </a:ext>
                  </a:extLst>
                </a:gridCol>
              </a:tblGrid>
              <a:tr h="32037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actualBoost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actualHeals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actualKills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actualDamgageDealt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killPlace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897152"/>
                  </a:ext>
                </a:extLst>
              </a:tr>
              <a:tr h="27121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1.784134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1.421390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5.878059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5.453383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2.179836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5449526"/>
                  </a:ext>
                </a:extLst>
              </a:tr>
            </a:tbl>
          </a:graphicData>
        </a:graphic>
      </p:graphicFrame>
      <p:pic>
        <p:nvPicPr>
          <p:cNvPr id="13" name="그림 12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85487F19-468E-41BC-9BEE-8A46AAF860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044" y="1700193"/>
            <a:ext cx="8147764" cy="4896753"/>
          </a:xfrm>
          <a:prstGeom prst="rect">
            <a:avLst/>
          </a:prstGeom>
          <a:ln>
            <a:solidFill>
              <a:srgbClr val="ED7D31"/>
            </a:solidFill>
          </a:ln>
        </p:spPr>
      </p:pic>
    </p:spTree>
    <p:extLst>
      <p:ext uri="{BB962C8B-B14F-4D97-AF65-F5344CB8AC3E}">
        <p14:creationId xmlns:p14="http://schemas.microsoft.com/office/powerpoint/2010/main" val="1089217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결과</a:t>
            </a:r>
            <a:endParaRPr lang="en-US" altLang="ko-KR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데이터 모형 설명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1AAAE0C-6A9F-4475-B39D-4960C6D4F3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3545" y="-11113"/>
            <a:ext cx="19646788" cy="7975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9E82D6F-9520-4118-A7F9-382A1DA7128A}"/>
              </a:ext>
            </a:extLst>
          </p:cNvPr>
          <p:cNvSpPr/>
          <p:nvPr/>
        </p:nvSpPr>
        <p:spPr>
          <a:xfrm>
            <a:off x="1998616" y="153646"/>
            <a:ext cx="6096000" cy="62786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 algn="just" fontAlgn="base">
              <a:lnSpc>
                <a:spcPct val="160000"/>
              </a:lnSpc>
              <a:buFont typeface="Wingdings" panose="05000000000000000000" pitchFamily="2" charset="2"/>
              <a:buChar char="l"/>
            </a:pP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Lm7</a:t>
            </a:r>
            <a:r>
              <a:rPr lang="ko-KR" altLang="en-US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회귀분석 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summary </a:t>
            </a:r>
            <a:r>
              <a:rPr lang="ko-KR" altLang="en-US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결과</a:t>
            </a:r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6B30A77C-D1E3-4FFD-84B2-377394F360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ABFC107B-AE68-4315-98C2-582DA1AC695D}"/>
                  </a:ext>
                </a:extLst>
              </p:cNvPr>
              <p:cNvSpPr/>
              <p:nvPr/>
            </p:nvSpPr>
            <p:spPr>
              <a:xfrm>
                <a:off x="709848" y="3290675"/>
                <a:ext cx="11183784" cy="7171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2800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  <a:cs typeface="함초롬바탕" panose="02030604000101010101" pitchFamily="18" charset="-127"/>
                  </a:rPr>
                  <a:t>회귀식 </a:t>
                </a:r>
                <a:r>
                  <a:rPr lang="en-US" altLang="ko-KR" sz="2800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  <a:cs typeface="함초롬바탕" panose="02030604000101010101" pitchFamily="18" charset="-127"/>
                  </a:rPr>
                  <a:t>: 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Y^ =  </a:t>
                </a:r>
                <a14:m>
                  <m:oMath xmlns:m="http://schemas.openxmlformats.org/officeDocument/2006/math"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6.794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−01</m:t>
                        </m:r>
                      </m:sup>
                    </m:sSup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+</m:t>
                    </m:r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8.661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+01</m:t>
                        </m:r>
                      </m:sup>
                    </m:sSup>
                  </m:oMath>
                </a14:m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X </a:t>
                </a:r>
                <a:r>
                  <a:rPr lang="en-US" altLang="ko-KR" i="1" kern="0" dirty="0" err="1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actualBoost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+</a:t>
                </a:r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i="1" kern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1</m:t>
                    </m:r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.</m:t>
                    </m:r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191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b="0" i="1" kern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+01</m:t>
                        </m:r>
                      </m:sup>
                    </m:sSup>
                  </m:oMath>
                </a14:m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X actualHeals </a:t>
                </a:r>
                <a14:m>
                  <m:oMath xmlns:m="http://schemas.openxmlformats.org/officeDocument/2006/math">
                    <m:r>
                      <a:rPr lang="en-US" altLang="ko-KR" b="0" i="1" kern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−5.842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−0</m:t>
                        </m:r>
                        <m:r>
                          <a:rPr lang="en-US" altLang="ko-KR" b="0" i="1" kern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3</m:t>
                        </m:r>
                      </m:sup>
                    </m:sSup>
                  </m:oMath>
                </a14:m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X </a:t>
                </a:r>
                <a:r>
                  <a:rPr lang="en-US" altLang="ko-KR" i="1" kern="0" dirty="0" err="1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killPlace</a:t>
                </a:r>
                <a:endParaRPr lang="en-US" altLang="ko-KR" i="1" kern="0" dirty="0">
                  <a:solidFill>
                    <a:srgbClr val="000000"/>
                  </a:solidFill>
                  <a:latin typeface="함초롬바탕" panose="02030604000101010101" pitchFamily="18" charset="-127"/>
                </a:endParaRPr>
              </a:p>
            </p:txBody>
          </p:sp>
        </mc:Choice>
        <mc:Fallback xmlns=""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ABFC107B-AE68-4315-98C2-582DA1AC69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848" y="3290675"/>
                <a:ext cx="11183784" cy="717119"/>
              </a:xfrm>
              <a:prstGeom prst="rect">
                <a:avLst/>
              </a:prstGeom>
              <a:blipFill>
                <a:blip r:embed="rId3"/>
                <a:stretch>
                  <a:fillRect l="-1090" b="-230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B7637469-D5AA-4A2E-98C8-E86BE0779B13}"/>
                  </a:ext>
                </a:extLst>
              </p:cNvPr>
              <p:cNvSpPr/>
              <p:nvPr/>
            </p:nvSpPr>
            <p:spPr>
              <a:xfrm>
                <a:off x="709848" y="4280926"/>
                <a:ext cx="6096000" cy="5232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ko-KR" altLang="en-US" sz="2800" dirty="0"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유의확률 </a:t>
                </a:r>
                <a:r>
                  <a:rPr lang="en-US" altLang="ko-KR" dirty="0"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2</m:t>
                    </m:r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.2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−16</m:t>
                        </m:r>
                      </m:sup>
                    </m:sSup>
                  </m:oMath>
                </a14:m>
                <a:r>
                  <a:rPr lang="ko-KR" altLang="en-US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 </a:t>
                </a:r>
                <a:r>
                  <a:rPr lang="ko-KR" altLang="en-US" sz="2800" dirty="0"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결정계수 </a:t>
                </a:r>
                <a:r>
                  <a:rPr lang="en-US" altLang="ko-KR" sz="2800" dirty="0"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: </a:t>
                </a:r>
                <a:r>
                  <a:rPr lang="en-US" altLang="ko-KR" dirty="0"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0.5999</a:t>
                </a:r>
                <a:endParaRPr lang="ko-KR" altLang="en-US" dirty="0"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endParaRPr>
              </a:p>
            </p:txBody>
          </p:sp>
        </mc:Choice>
        <mc:Fallback xmlns=""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B7637469-D5AA-4A2E-98C8-E86BE0779B1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848" y="4280926"/>
                <a:ext cx="6096000" cy="523220"/>
              </a:xfrm>
              <a:prstGeom prst="rect">
                <a:avLst/>
              </a:prstGeom>
              <a:blipFill>
                <a:blip r:embed="rId4"/>
                <a:stretch>
                  <a:fillRect l="-2000" t="-11628" b="-3139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직사각형 27">
            <a:extLst>
              <a:ext uri="{FF2B5EF4-FFF2-40B4-BE49-F238E27FC236}">
                <a16:creationId xmlns:a16="http://schemas.microsoft.com/office/drawing/2014/main" id="{D90EF727-6886-466D-89DC-7CE8FB77EB6E}"/>
              </a:ext>
            </a:extLst>
          </p:cNvPr>
          <p:cNvSpPr/>
          <p:nvPr/>
        </p:nvSpPr>
        <p:spPr>
          <a:xfrm>
            <a:off x="709848" y="5053124"/>
            <a:ext cx="11074468" cy="1080000"/>
          </a:xfrm>
          <a:prstGeom prst="rect">
            <a:avLst/>
          </a:prstGeom>
          <a:solidFill>
            <a:srgbClr val="ED7D31">
              <a:alpha val="43922"/>
            </a:srgbClr>
          </a:solidFill>
          <a:ln>
            <a:solidFill>
              <a:srgbClr val="FFFFFF"/>
            </a:solidFill>
          </a:ln>
        </p:spPr>
        <p:txBody>
          <a:bodyPr wrap="square" rtlCol="0" anchor="ctr"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ko-KR" altLang="en-US" kern="0" dirty="0" err="1">
              <a:solidFill>
                <a:srgbClr val="00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B76AB2A-D6E5-4A32-8659-92E145C84CB3}"/>
              </a:ext>
            </a:extLst>
          </p:cNvPr>
          <p:cNvSpPr/>
          <p:nvPr/>
        </p:nvSpPr>
        <p:spPr>
          <a:xfrm>
            <a:off x="709848" y="4983726"/>
            <a:ext cx="11561617" cy="12187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60000"/>
              </a:lnSpc>
            </a:pPr>
            <a:r>
              <a:rPr lang="en-US" altLang="ko-KR" sz="24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actualBoost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en-US" altLang="ko-KR" sz="24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actualHeals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en-US" altLang="ko-KR" sz="24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killPlace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모두 </a:t>
            </a:r>
            <a:r>
              <a:rPr lang="en-US" altLang="ko-KR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에</a:t>
            </a: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유의미한 영향을 미치고 있는</a:t>
            </a:r>
            <a:endParaRPr lang="en-US" altLang="ko-KR" sz="2400" kern="0" dirty="0">
              <a:solidFill>
                <a:srgbClr val="00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fontAlgn="base">
              <a:lnSpc>
                <a:spcPct val="160000"/>
              </a:lnSpc>
            </a:pP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것으로 나타났다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  <a:endParaRPr lang="ko-KR" altLang="en-US" sz="2400" kern="0" dirty="0">
              <a:solidFill>
                <a:srgbClr val="00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표 2">
                <a:extLst>
                  <a:ext uri="{FF2B5EF4-FFF2-40B4-BE49-F238E27FC236}">
                    <a16:creationId xmlns:a16="http://schemas.microsoft.com/office/drawing/2014/main" id="{1152D3BB-0B3E-48D4-8426-584FE8AEE0A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08074662"/>
                  </p:ext>
                </p:extLst>
              </p:nvPr>
            </p:nvGraphicFramePr>
            <p:xfrm>
              <a:off x="2382919" y="815928"/>
              <a:ext cx="9401397" cy="2332482"/>
            </p:xfrm>
            <a:graphic>
              <a:graphicData uri="http://schemas.openxmlformats.org/drawingml/2006/table">
                <a:tbl>
                  <a:tblPr/>
                  <a:tblGrid>
                    <a:gridCol w="2350461">
                      <a:extLst>
                        <a:ext uri="{9D8B030D-6E8A-4147-A177-3AD203B41FA5}">
                          <a16:colId xmlns:a16="http://schemas.microsoft.com/office/drawing/2014/main" val="971708296"/>
                        </a:ext>
                      </a:extLst>
                    </a:gridCol>
                    <a:gridCol w="2350461">
                      <a:extLst>
                        <a:ext uri="{9D8B030D-6E8A-4147-A177-3AD203B41FA5}">
                          <a16:colId xmlns:a16="http://schemas.microsoft.com/office/drawing/2014/main" val="990708343"/>
                        </a:ext>
                      </a:extLst>
                    </a:gridCol>
                    <a:gridCol w="2350461">
                      <a:extLst>
                        <a:ext uri="{9D8B030D-6E8A-4147-A177-3AD203B41FA5}">
                          <a16:colId xmlns:a16="http://schemas.microsoft.com/office/drawing/2014/main" val="386166364"/>
                        </a:ext>
                      </a:extLst>
                    </a:gridCol>
                    <a:gridCol w="2350014">
                      <a:extLst>
                        <a:ext uri="{9D8B030D-6E8A-4147-A177-3AD203B41FA5}">
                          <a16:colId xmlns:a16="http://schemas.microsoft.com/office/drawing/2014/main" val="2536595054"/>
                        </a:ext>
                      </a:extLst>
                    </a:gridCol>
                  </a:tblGrid>
                  <a:tr h="1628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구분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회귀계수 추정치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t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유의확률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89947849"/>
                      </a:ext>
                    </a:extLst>
                  </a:tr>
                  <a:tr h="1882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상수항</a:t>
                          </a:r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b="0" i="1" kern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6.794</m:t>
                                </m:r>
                                <m:sSup>
                                  <m:sSupPr>
                                    <m:ctrlP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−01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2601.4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800" b="0" i="1" kern="0" spc="0" smtClean="0">
                                    <a:solidFill>
                                      <a:srgbClr val="000000"/>
                                    </a:solidFill>
                                    <a:effectLst/>
                                    <a:highlight>
                                      <a:srgbClr val="FFFF00"/>
                                    </a:highlight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31242709"/>
                      </a:ext>
                    </a:extLst>
                  </a:tr>
                  <a:tr h="1882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actualBoost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b="0" i="1" kern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8.661</m:t>
                                </m:r>
                                <m:sSup>
                                  <m:sSupPr>
                                    <m:ctrlP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b="0" i="1" kern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+</m:t>
                                    </m:r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0</m:t>
                                    </m:r>
                                    <m:r>
                                      <a:rPr lang="en-US" altLang="ko-KR" b="0" i="1" kern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787.2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800" b="0" i="1" kern="0" spc="0" smtClean="0">
                                    <a:solidFill>
                                      <a:srgbClr val="000000"/>
                                    </a:solidFill>
                                    <a:effectLst/>
                                    <a:highlight>
                                      <a:srgbClr val="FFFF00"/>
                                    </a:highlight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332387472"/>
                      </a:ext>
                    </a:extLst>
                  </a:tr>
                  <a:tr h="1882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actualHeals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i="1" kern="0" dirty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1</m:t>
                                </m:r>
                                <m:r>
                                  <a:rPr lang="en-US" altLang="ko-KR" i="1" ker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.</m:t>
                                </m:r>
                                <m:r>
                                  <a:rPr lang="en-US" altLang="ko-KR" b="0" i="1" kern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191</m:t>
                                </m:r>
                                <m:sSup>
                                  <m:sSupPr>
                                    <m:ctrlP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i="1" ker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b="0" i="1" kern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+01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181.4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800" b="0" i="1" kern="0" spc="0" smtClean="0">
                                    <a:solidFill>
                                      <a:srgbClr val="000000"/>
                                    </a:solidFill>
                                    <a:effectLst/>
                                    <a:highlight>
                                      <a:srgbClr val="FFFF00"/>
                                    </a:highlight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81979901"/>
                      </a:ext>
                    </a:extLst>
                  </a:tr>
                  <a:tr h="188214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killPlace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altLang="ko-KR" b="0" i="1" kern="0" dirty="0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배달의민족 한나는 열한살" panose="020B0600000101010101" pitchFamily="50" charset="-127"/>
                                </a:rPr>
                                <m:t>−5.842</m:t>
                              </m:r>
                              <m:sSup>
                                <m:sSupPr>
                                  <m:ctrlPr>
                                    <a:rPr lang="en-US" altLang="ko-KR" i="1" ker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배달의민족 한나는 열한살" panose="020B0600000101010101" pitchFamily="50" charset="-127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i="1" ker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배달의민족 한나는 열한살" panose="020B0600000101010101" pitchFamily="50" charset="-127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altLang="ko-KR" i="1" ker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배달의민족 한나는 열한살" panose="020B0600000101010101" pitchFamily="50" charset="-127"/>
                                    </a:rPr>
                                    <m:t>−0</m:t>
                                  </m:r>
                                  <m:r>
                                    <a:rPr lang="en-US" altLang="ko-KR" b="0" i="1" kern="0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배달의민족 한나는 열한살" panose="020B0600000101010101" pitchFamily="50" charset="-127"/>
                                    </a:rPr>
                                    <m:t>3</m:t>
                                  </m:r>
                                </m:sup>
                              </m:sSup>
                            </m:oMath>
                          </a14:m>
                          <a:r>
                            <a:rPr lang="ko-KR" altLang="en-US" i="1" kern="0" dirty="0">
                              <a:solidFill>
                                <a:srgbClr val="000000"/>
                              </a:solidFill>
                              <a:latin typeface="함초롬바탕" panose="02030604000101010101" pitchFamily="18" charset="-127"/>
                              <a:ea typeface="함초롬바탕" panose="02030604000101010101" pitchFamily="18" charset="-127"/>
                              <a:cs typeface="함초롬바탕" panose="02030604000101010101" pitchFamily="18" charset="-127"/>
                            </a:rPr>
                            <a:t> </a:t>
                          </a:r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-1434.5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800" b="0" i="1" kern="0" spc="0" smtClean="0">
                                    <a:solidFill>
                                      <a:srgbClr val="000000"/>
                                    </a:solidFill>
                                    <a:effectLst/>
                                    <a:highlight>
                                      <a:srgbClr val="FFFF00"/>
                                    </a:highlight>
                                    <a:latin typeface="Cambria Math" panose="02040503050406030204" pitchFamily="18" charset="0"/>
                                    <a:ea typeface="배달의민족 한나는 열한살" panose="020B0600000101010101" pitchFamily="50" charset="-127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ko-KR" sz="1800" b="0" i="1" kern="0" spc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highlight>
                                          <a:srgbClr val="FFFF00"/>
                                        </a:highlight>
                                        <a:latin typeface="Cambria Math" panose="02040503050406030204" pitchFamily="18" charset="0"/>
                                        <a:ea typeface="배달의민족 한나는 열한살" panose="020B0600000101010101" pitchFamily="50" charset="-127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291353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표 2">
                <a:extLst>
                  <a:ext uri="{FF2B5EF4-FFF2-40B4-BE49-F238E27FC236}">
                    <a16:creationId xmlns:a16="http://schemas.microsoft.com/office/drawing/2014/main" id="{1152D3BB-0B3E-48D4-8426-584FE8AEE0A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08074662"/>
                  </p:ext>
                </p:extLst>
              </p:nvPr>
            </p:nvGraphicFramePr>
            <p:xfrm>
              <a:off x="2382919" y="815928"/>
              <a:ext cx="9401397" cy="2332482"/>
            </p:xfrm>
            <a:graphic>
              <a:graphicData uri="http://schemas.openxmlformats.org/drawingml/2006/table">
                <a:tbl>
                  <a:tblPr/>
                  <a:tblGrid>
                    <a:gridCol w="2350461">
                      <a:extLst>
                        <a:ext uri="{9D8B030D-6E8A-4147-A177-3AD203B41FA5}">
                          <a16:colId xmlns:a16="http://schemas.microsoft.com/office/drawing/2014/main" val="971708296"/>
                        </a:ext>
                      </a:extLst>
                    </a:gridCol>
                    <a:gridCol w="2350461">
                      <a:extLst>
                        <a:ext uri="{9D8B030D-6E8A-4147-A177-3AD203B41FA5}">
                          <a16:colId xmlns:a16="http://schemas.microsoft.com/office/drawing/2014/main" val="990708343"/>
                        </a:ext>
                      </a:extLst>
                    </a:gridCol>
                    <a:gridCol w="2350461">
                      <a:extLst>
                        <a:ext uri="{9D8B030D-6E8A-4147-A177-3AD203B41FA5}">
                          <a16:colId xmlns:a16="http://schemas.microsoft.com/office/drawing/2014/main" val="386166364"/>
                        </a:ext>
                      </a:extLst>
                    </a:gridCol>
                    <a:gridCol w="2350014">
                      <a:extLst>
                        <a:ext uri="{9D8B030D-6E8A-4147-A177-3AD203B41FA5}">
                          <a16:colId xmlns:a16="http://schemas.microsoft.com/office/drawing/2014/main" val="2536595054"/>
                        </a:ext>
                      </a:extLst>
                    </a:gridCol>
                  </a:tblGrid>
                  <a:tr h="433578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구분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회귀계수 추정치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t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유의확률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C6A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89947849"/>
                      </a:ext>
                    </a:extLst>
                  </a:tr>
                  <a:tr h="474726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ko-KR" alt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상수항</a:t>
                          </a:r>
                          <a:endParaRPr lang="ko-KR" alt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89873" r="-200000" b="-3177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2601.4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0000" t="-89873" b="-3177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31242709"/>
                      </a:ext>
                    </a:extLst>
                  </a:tr>
                  <a:tr h="474726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actualBoost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192308" r="-200000" b="-2217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787.2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0000" t="-192308" b="-22179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32387472"/>
                      </a:ext>
                    </a:extLst>
                  </a:tr>
                  <a:tr h="474726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actualHeals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292308" r="-200000" b="-1217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181.4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0000" t="-292308" b="-12179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81979901"/>
                      </a:ext>
                    </a:extLst>
                  </a:tr>
                  <a:tr h="474726"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 err="1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killPlace</a:t>
                          </a:r>
                          <a:endParaRPr lang="en-US" sz="1800" kern="0" spc="0" dirty="0">
                            <a:solidFill>
                              <a:srgbClr val="000000"/>
                            </a:solidFill>
                            <a:effectLst/>
                            <a:latin typeface="배달의민족 한나는 열한살" panose="020B0600000101010101" pitchFamily="50" charset="-127"/>
                            <a:ea typeface="배달의민족 한나는 열한살" panose="020B0600000101010101" pitchFamily="50" charset="-127"/>
                          </a:endParaRP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392308" r="-200000" b="-217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fontAlgn="base" latinLnBrk="0">
                            <a:lnSpc>
                              <a:spcPct val="16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kern="0" spc="0" dirty="0">
                              <a:solidFill>
                                <a:srgbClr val="000000"/>
                              </a:solidFill>
                              <a:effectLst/>
                              <a:latin typeface="배달의민족 한나는 열한살" panose="020B0600000101010101" pitchFamily="50" charset="-127"/>
                              <a:ea typeface="배달의민족 한나는 열한살" panose="020B0600000101010101" pitchFamily="50" charset="-127"/>
                            </a:rPr>
                            <a:t>-1434.5</a:t>
                          </a:r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4770" marR="64770" marT="17907" marB="17907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300000" t="-392308" b="-2179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913530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411527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rPr>
              <a:t>결과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D85D92-3257-4289-B21C-87EADED28C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0295" y="-450783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C7182AB3-D5E0-4767-9660-248FC50C56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5082" y="1085849"/>
            <a:ext cx="16423518" cy="4904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5F4B7E7-9AF4-4E15-87AA-6F88E4648878}"/>
              </a:ext>
            </a:extLst>
          </p:cNvPr>
          <p:cNvSpPr/>
          <p:nvPr/>
        </p:nvSpPr>
        <p:spPr>
          <a:xfrm>
            <a:off x="1998616" y="68714"/>
            <a:ext cx="6096000" cy="62786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just" defTabSz="914400" rtl="0" eaLnBrk="1" fontAlgn="base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rPr>
              <a:t>다중공선성</a:t>
            </a: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rPr>
              <a:t> 확인 </a:t>
            </a:r>
            <a:r>
              <a:rPr lang="en-US" altLang="ko-KR" sz="24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vif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(Lm7)</a:t>
            </a:r>
            <a:endParaRPr kumimoji="0" lang="ko-KR" altLang="en-US" sz="2400" b="0" i="0" u="none" strike="noStrike" kern="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  <a:cs typeface="+mn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367BAEA-D241-44B0-B48F-EC2CC9298027}"/>
              </a:ext>
            </a:extLst>
          </p:cNvPr>
          <p:cNvSpPr/>
          <p:nvPr/>
        </p:nvSpPr>
        <p:spPr>
          <a:xfrm>
            <a:off x="1998616" y="1423336"/>
            <a:ext cx="6096000" cy="62786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just" defTabSz="914400" rtl="0" eaLnBrk="1" fontAlgn="base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ko-KR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rPr>
              <a:t>회귀식의 </a:t>
            </a:r>
            <a:r>
              <a:rPr kumimoji="0" lang="ko-KR" alt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+mn-cs"/>
              </a:rPr>
              <a:t>잔차그래프</a:t>
            </a:r>
            <a:endParaRPr kumimoji="0" lang="ko-KR" altLang="en-US" sz="2400" b="0" i="0" u="none" strike="noStrike" kern="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  <a:cs typeface="+mn-cs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98C5890E-0445-4AAA-B46D-4AB8709C88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3748229"/>
              </p:ext>
            </p:extLst>
          </p:nvPr>
        </p:nvGraphicFramePr>
        <p:xfrm>
          <a:off x="2225044" y="722364"/>
          <a:ext cx="9009012" cy="778764"/>
        </p:xfrm>
        <a:graphic>
          <a:graphicData uri="http://schemas.openxmlformats.org/drawingml/2006/table">
            <a:tbl>
              <a:tblPr/>
              <a:tblGrid>
                <a:gridCol w="3003004">
                  <a:extLst>
                    <a:ext uri="{9D8B030D-6E8A-4147-A177-3AD203B41FA5}">
                      <a16:colId xmlns:a16="http://schemas.microsoft.com/office/drawing/2014/main" val="27358973"/>
                    </a:ext>
                  </a:extLst>
                </a:gridCol>
                <a:gridCol w="3003004">
                  <a:extLst>
                    <a:ext uri="{9D8B030D-6E8A-4147-A177-3AD203B41FA5}">
                      <a16:colId xmlns:a16="http://schemas.microsoft.com/office/drawing/2014/main" val="168448436"/>
                    </a:ext>
                  </a:extLst>
                </a:gridCol>
                <a:gridCol w="3003004">
                  <a:extLst>
                    <a:ext uri="{9D8B030D-6E8A-4147-A177-3AD203B41FA5}">
                      <a16:colId xmlns:a16="http://schemas.microsoft.com/office/drawing/2014/main" val="1594111642"/>
                    </a:ext>
                  </a:extLst>
                </a:gridCol>
              </a:tblGrid>
              <a:tr h="21392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actualBoost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actualHeals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killPlace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229423"/>
                  </a:ext>
                </a:extLst>
              </a:tr>
              <a:tr h="21392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1.726533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1.415256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1.471126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8013187"/>
                  </a:ext>
                </a:extLst>
              </a:tr>
            </a:tbl>
          </a:graphicData>
        </a:graphic>
      </p:graphicFrame>
      <p:pic>
        <p:nvPicPr>
          <p:cNvPr id="9" name="그림 8" descr="지도, 텍스트, 하늘, 실내이(가) 표시된 사진&#10;&#10;자동 생성된 설명">
            <a:extLst>
              <a:ext uri="{FF2B5EF4-FFF2-40B4-BE49-F238E27FC236}">
                <a16:creationId xmlns:a16="http://schemas.microsoft.com/office/drawing/2014/main" id="{AD128E70-95A3-4F82-B16B-EBDF43DB67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044" y="2033556"/>
            <a:ext cx="9009012" cy="4556553"/>
          </a:xfrm>
          <a:prstGeom prst="rect">
            <a:avLst/>
          </a:prstGeom>
          <a:ln>
            <a:solidFill>
              <a:srgbClr val="ED7D31"/>
            </a:solidFill>
          </a:ln>
        </p:spPr>
      </p:pic>
    </p:spTree>
    <p:extLst>
      <p:ext uri="{BB962C8B-B14F-4D97-AF65-F5344CB8AC3E}">
        <p14:creationId xmlns:p14="http://schemas.microsoft.com/office/powerpoint/2010/main" val="2420495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48080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&lt;</a:t>
            </a:r>
            <a:r>
              <a:rPr lang="ko-KR" altLang="en-US" sz="4000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번외</a:t>
            </a:r>
            <a:r>
              <a:rPr lang="en-US" altLang="ko-KR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&gt;</a:t>
            </a:r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의사결정나무</a:t>
            </a:r>
            <a:endParaRPr lang="ko-KR" altLang="en-US" sz="2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017865-3AA6-46F0-BB11-F6FE31E91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1633166"/>
            <a:ext cx="7227934" cy="4257130"/>
          </a:xfrm>
          <a:prstGeom prst="rect">
            <a:avLst/>
          </a:prstGeom>
          <a:ln>
            <a:solidFill>
              <a:srgbClr val="ED7D31"/>
            </a:solidFill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409EA40-1448-4E5B-9BEE-8D4EAF82A9B2}"/>
              </a:ext>
            </a:extLst>
          </p:cNvPr>
          <p:cNvSpPr/>
          <p:nvPr/>
        </p:nvSpPr>
        <p:spPr>
          <a:xfrm>
            <a:off x="137160" y="5892299"/>
            <a:ext cx="1191768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7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번 분할했더니 오차율이 가장 작다는 걸 알 수 있었다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0B10C52-8083-4BC5-8407-BDE6F64B9C1F}"/>
              </a:ext>
            </a:extLst>
          </p:cNvPr>
          <p:cNvSpPr/>
          <p:nvPr/>
        </p:nvSpPr>
        <p:spPr>
          <a:xfrm>
            <a:off x="2770345" y="833840"/>
            <a:ext cx="12919711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treemod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&lt;- 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tree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~ 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winPlacePerc~killPlace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+ 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actualBoosts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+ 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actualHeals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+ 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actualDamageDealt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, 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data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=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Pubg</a:t>
            </a:r>
            <a:r>
              <a:rPr lang="en-US" altLang="ko-KR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  <a:endParaRPr lang="ko-KR" altLang="en-US" sz="1350" dirty="0">
              <a:solidFill>
                <a:srgbClr val="ED7D3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cv.tress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&lt;- 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cv.tree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treemod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FUN=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prune.misclass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</a:p>
          <a:p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plot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135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cv.trees</a:t>
            </a:r>
            <a:r>
              <a:rPr lang="ko-KR" altLang="en-US" sz="13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83882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7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8173C2B-18C0-41B6-A7FA-73C0F60BB995}"/>
              </a:ext>
            </a:extLst>
          </p:cNvPr>
          <p:cNvSpPr/>
          <p:nvPr/>
        </p:nvSpPr>
        <p:spPr>
          <a:xfrm>
            <a:off x="-436245" y="1491615"/>
            <a:ext cx="13064490" cy="3874770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ko-KR" altLang="en-US" kern="0" dirty="0" err="1">
              <a:solidFill>
                <a:srgbClr val="00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1EEEEF-0E33-4B43-A3F0-7185F4EECF21}"/>
              </a:ext>
            </a:extLst>
          </p:cNvPr>
          <p:cNvSpPr txBox="1"/>
          <p:nvPr/>
        </p:nvSpPr>
        <p:spPr>
          <a:xfrm>
            <a:off x="8707" y="6259"/>
            <a:ext cx="24601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목차</a:t>
            </a:r>
            <a:endParaRPr lang="ko-KR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손글씨 붓" panose="03060600000000000000" pitchFamily="66" charset="-127"/>
              <a:ea typeface="나눔손글씨 붓" panose="03060600000000000000" pitchFamily="66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EC4276-27D1-4C54-A2F9-65968F7163EC}"/>
              </a:ext>
            </a:extLst>
          </p:cNvPr>
          <p:cNvSpPr txBox="1"/>
          <p:nvPr/>
        </p:nvSpPr>
        <p:spPr>
          <a:xfrm>
            <a:off x="3421230" y="1843951"/>
            <a:ext cx="4312399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 algn="l">
              <a:buAutoNum type="arabicPeriod"/>
            </a:pPr>
            <a:r>
              <a:rPr lang="ko-KR" altLang="en-US" sz="4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데이터 파일 설명</a:t>
            </a:r>
            <a:endParaRPr lang="en-US" altLang="ko-KR" sz="40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742950" indent="-742950" algn="l">
              <a:buAutoNum type="arabicPeriod"/>
            </a:pPr>
            <a:r>
              <a:rPr lang="ko-KR" altLang="en-US" sz="4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방법론 자료</a:t>
            </a:r>
            <a:r>
              <a:rPr lang="en-US" altLang="ko-KR" sz="4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(1)</a:t>
            </a:r>
          </a:p>
          <a:p>
            <a:pPr marL="742950" indent="-742950" algn="l">
              <a:buAutoNum type="arabicPeriod"/>
            </a:pPr>
            <a:r>
              <a:rPr lang="ko-KR" altLang="en-US" sz="4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방법론 분석</a:t>
            </a:r>
            <a:r>
              <a:rPr lang="en-US" altLang="ko-KR" sz="4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(2)</a:t>
            </a:r>
          </a:p>
          <a:p>
            <a:pPr marL="742950" indent="-742950" algn="l">
              <a:buAutoNum type="arabicPeriod"/>
            </a:pPr>
            <a:r>
              <a:rPr lang="ko-KR" altLang="en-US" sz="4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데이터 모형 설명</a:t>
            </a:r>
            <a:endParaRPr lang="en-US" altLang="ko-KR" sz="40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742950" indent="-742950" algn="l">
              <a:buAutoNum type="arabicPeriod"/>
            </a:pPr>
            <a:r>
              <a:rPr lang="ko-KR" altLang="en-US" sz="4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결론</a:t>
            </a:r>
            <a:endParaRPr lang="en-US" altLang="ko-KR" sz="40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8379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48080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&lt;</a:t>
            </a:r>
            <a:r>
              <a:rPr lang="ko-KR" altLang="en-US" sz="4000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번외</a:t>
            </a:r>
            <a:r>
              <a:rPr lang="en-US" altLang="ko-KR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&gt;</a:t>
            </a:r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의사결정나무</a:t>
            </a:r>
            <a:endParaRPr lang="ko-KR" altLang="en-US" sz="2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7" name="그림 6" descr="지도, 텍스트이(가) 표시된 사진&#10;&#10;자동 생성된 설명">
            <a:extLst>
              <a:ext uri="{FF2B5EF4-FFF2-40B4-BE49-F238E27FC236}">
                <a16:creationId xmlns:a16="http://schemas.microsoft.com/office/drawing/2014/main" id="{D306E8D1-8A22-4019-9C5E-69712751B8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126" y="1251426"/>
            <a:ext cx="8837748" cy="5293970"/>
          </a:xfrm>
          <a:prstGeom prst="rect">
            <a:avLst/>
          </a:prstGeom>
          <a:ln>
            <a:solidFill>
              <a:srgbClr val="ED7D31"/>
            </a:solidFill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59FD1D6-426F-47F5-BA0C-DA42BDBF97DF}"/>
              </a:ext>
            </a:extLst>
          </p:cNvPr>
          <p:cNvSpPr/>
          <p:nvPr/>
        </p:nvSpPr>
        <p:spPr>
          <a:xfrm>
            <a:off x="2720272" y="752817"/>
            <a:ext cx="1155954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tree.pros</a:t>
            </a:r>
            <a:r>
              <a:rPr lang="ko-KR" altLang="en-US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&lt;- </a:t>
            </a:r>
            <a:r>
              <a:rPr lang="ko-KR" altLang="en-US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rpart</a:t>
            </a:r>
            <a:r>
              <a:rPr lang="ko-KR" altLang="en-US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winPlacePerc~killPlace</a:t>
            </a:r>
            <a:r>
              <a:rPr lang="ko-KR" altLang="en-US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+ </a:t>
            </a:r>
            <a:r>
              <a:rPr lang="ko-KR" altLang="en-US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actualBoosts</a:t>
            </a:r>
            <a:r>
              <a:rPr lang="ko-KR" altLang="en-US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+ </a:t>
            </a:r>
            <a:r>
              <a:rPr lang="ko-KR" altLang="en-US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actualDamageDealt</a:t>
            </a:r>
            <a:r>
              <a:rPr lang="ko-KR" altLang="en-US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+ </a:t>
            </a:r>
            <a:r>
              <a:rPr lang="ko-KR" altLang="en-US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actualHeals</a:t>
            </a:r>
            <a:r>
              <a:rPr lang="ko-KR" altLang="en-US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, </a:t>
            </a:r>
            <a:r>
              <a:rPr lang="ko-KR" altLang="en-US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data</a:t>
            </a:r>
            <a:r>
              <a:rPr lang="ko-KR" altLang="en-US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=</a:t>
            </a:r>
            <a:r>
              <a:rPr lang="ko-KR" altLang="en-US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Pubg</a:t>
            </a:r>
            <a:r>
              <a:rPr lang="ko-KR" altLang="en-US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12763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92789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&lt;</a:t>
            </a:r>
            <a:r>
              <a:rPr lang="ko-KR" altLang="en-US" sz="4000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번외</a:t>
            </a:r>
            <a:r>
              <a:rPr lang="en-US" altLang="ko-KR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&gt;Top100</a:t>
            </a:r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플레이어들의 </a:t>
            </a:r>
            <a:r>
              <a:rPr lang="en-US" altLang="ko-KR" sz="4000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matchType</a:t>
            </a:r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비교</a:t>
            </a:r>
            <a:endParaRPr lang="ko-KR" altLang="en-US" sz="2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3D1DAC8-FD9A-4768-B53B-8B6DA13487F2}"/>
              </a:ext>
            </a:extLst>
          </p:cNvPr>
          <p:cNvSpPr/>
          <p:nvPr/>
        </p:nvSpPr>
        <p:spPr>
          <a:xfrm>
            <a:off x="593830" y="4329061"/>
            <a:ext cx="11004340" cy="13753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9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Top100의 플레이타입 </a:t>
            </a:r>
            <a:r>
              <a:rPr lang="en-US" altLang="ko-KR" sz="29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</a:t>
            </a:r>
            <a:r>
              <a:rPr lang="ko-KR" altLang="en-US" sz="29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전부다 </a:t>
            </a:r>
            <a:r>
              <a:rPr lang="ko-KR" altLang="en-US" sz="29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스쿼드타입</a:t>
            </a:r>
            <a:r>
              <a:rPr lang="en-US" altLang="ko-KR" sz="29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29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3~4명이 한 팀</a:t>
            </a:r>
            <a:r>
              <a:rPr lang="en-US" altLang="ko-KR" sz="29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  <a:r>
              <a:rPr lang="ko-KR" altLang="en-US" sz="29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인 것을 발견</a:t>
            </a:r>
            <a:endParaRPr lang="en-US" altLang="ko-KR" sz="29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9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-&gt; </a:t>
            </a:r>
            <a:r>
              <a:rPr lang="ko-KR" altLang="en-US" sz="29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스쿼드</a:t>
            </a:r>
            <a:r>
              <a:rPr lang="ko-KR" altLang="en-US" sz="29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타입으로 플레이 하는 것이 생존확률을 높일 수 있을 것이라 예상 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B969D343-D42A-43EE-AD1C-F486B8EC44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85" r="42221" b="59773"/>
          <a:stretch/>
        </p:blipFill>
        <p:spPr>
          <a:xfrm>
            <a:off x="215536" y="1236356"/>
            <a:ext cx="11004340" cy="929278"/>
          </a:xfrm>
          <a:prstGeom prst="rect">
            <a:avLst/>
          </a:prstGeom>
        </p:spPr>
      </p:pic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3D5A47E1-A3E9-455C-9521-BD880610E6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575904"/>
              </p:ext>
            </p:extLst>
          </p:nvPr>
        </p:nvGraphicFramePr>
        <p:xfrm>
          <a:off x="215536" y="2561846"/>
          <a:ext cx="11760928" cy="1331136"/>
        </p:xfrm>
        <a:graphic>
          <a:graphicData uri="http://schemas.openxmlformats.org/drawingml/2006/table">
            <a:tbl>
              <a:tblPr/>
              <a:tblGrid>
                <a:gridCol w="1470116">
                  <a:extLst>
                    <a:ext uri="{9D8B030D-6E8A-4147-A177-3AD203B41FA5}">
                      <a16:colId xmlns:a16="http://schemas.microsoft.com/office/drawing/2014/main" val="1573468788"/>
                    </a:ext>
                  </a:extLst>
                </a:gridCol>
                <a:gridCol w="1470116">
                  <a:extLst>
                    <a:ext uri="{9D8B030D-6E8A-4147-A177-3AD203B41FA5}">
                      <a16:colId xmlns:a16="http://schemas.microsoft.com/office/drawing/2014/main" val="1788975917"/>
                    </a:ext>
                  </a:extLst>
                </a:gridCol>
                <a:gridCol w="1470116">
                  <a:extLst>
                    <a:ext uri="{9D8B030D-6E8A-4147-A177-3AD203B41FA5}">
                      <a16:colId xmlns:a16="http://schemas.microsoft.com/office/drawing/2014/main" val="3028582224"/>
                    </a:ext>
                  </a:extLst>
                </a:gridCol>
                <a:gridCol w="1470116">
                  <a:extLst>
                    <a:ext uri="{9D8B030D-6E8A-4147-A177-3AD203B41FA5}">
                      <a16:colId xmlns:a16="http://schemas.microsoft.com/office/drawing/2014/main" val="1994271465"/>
                    </a:ext>
                  </a:extLst>
                </a:gridCol>
                <a:gridCol w="1470116">
                  <a:extLst>
                    <a:ext uri="{9D8B030D-6E8A-4147-A177-3AD203B41FA5}">
                      <a16:colId xmlns:a16="http://schemas.microsoft.com/office/drawing/2014/main" val="981796673"/>
                    </a:ext>
                  </a:extLst>
                </a:gridCol>
                <a:gridCol w="1470116">
                  <a:extLst>
                    <a:ext uri="{9D8B030D-6E8A-4147-A177-3AD203B41FA5}">
                      <a16:colId xmlns:a16="http://schemas.microsoft.com/office/drawing/2014/main" val="3027462057"/>
                    </a:ext>
                  </a:extLst>
                </a:gridCol>
                <a:gridCol w="1470116">
                  <a:extLst>
                    <a:ext uri="{9D8B030D-6E8A-4147-A177-3AD203B41FA5}">
                      <a16:colId xmlns:a16="http://schemas.microsoft.com/office/drawing/2014/main" val="548220542"/>
                    </a:ext>
                  </a:extLst>
                </a:gridCol>
                <a:gridCol w="1470116">
                  <a:extLst>
                    <a:ext uri="{9D8B030D-6E8A-4147-A177-3AD203B41FA5}">
                      <a16:colId xmlns:a16="http://schemas.microsoft.com/office/drawing/2014/main" val="433604434"/>
                    </a:ext>
                  </a:extLst>
                </a:gridCol>
              </a:tblGrid>
              <a:tr h="3327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crashfpp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crashtpp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duo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duo-fpp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flarefpp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flaretpp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normal-duo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normal-duo-</a:t>
                      </a:r>
                      <a:r>
                        <a:rPr lang="en-US" sz="13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fpp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4790626"/>
                  </a:ext>
                </a:extLst>
              </a:tr>
              <a:tr h="3327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4740780"/>
                  </a:ext>
                </a:extLst>
              </a:tr>
              <a:tr h="3327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normal-solo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normal-solo-</a:t>
                      </a:r>
                      <a:r>
                        <a:rPr lang="en-US" sz="13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fpp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normal-squad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normal-squad-</a:t>
                      </a:r>
                      <a:r>
                        <a:rPr lang="en-US" sz="13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fpp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solo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solo-</a:t>
                      </a:r>
                      <a:r>
                        <a:rPr lang="en-US" sz="13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fpp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C6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squad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squad-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fpp</a:t>
                      </a:r>
                      <a:endParaRPr lang="en-US" sz="18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8496851"/>
                  </a:ext>
                </a:extLst>
              </a:tr>
              <a:tr h="3327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0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32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68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18151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2426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803D99-7407-471F-B590-C638B1755E7D}"/>
              </a:ext>
            </a:extLst>
          </p:cNvPr>
          <p:cNvSpPr/>
          <p:nvPr/>
        </p:nvSpPr>
        <p:spPr>
          <a:xfrm>
            <a:off x="1821737" y="-243384"/>
            <a:ext cx="10437223" cy="77985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43EB45-DC5D-49CC-8E95-C05F33C0074D}"/>
              </a:ext>
            </a:extLst>
          </p:cNvPr>
          <p:cNvSpPr txBox="1"/>
          <p:nvPr/>
        </p:nvSpPr>
        <p:spPr>
          <a:xfrm>
            <a:off x="255813" y="405945"/>
            <a:ext cx="24601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결론</a:t>
            </a:r>
            <a:endParaRPr lang="ko-KR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손글씨 붓" panose="03060600000000000000" pitchFamily="66" charset="-127"/>
              <a:ea typeface="나눔손글씨 붓" panose="03060600000000000000" pitchFamily="66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08EC143-0233-471E-A52C-88475FAA7D17}"/>
              </a:ext>
            </a:extLst>
          </p:cNvPr>
          <p:cNvGrpSpPr/>
          <p:nvPr/>
        </p:nvGrpSpPr>
        <p:grpSpPr>
          <a:xfrm>
            <a:off x="94651" y="1818543"/>
            <a:ext cx="1576800" cy="1576800"/>
            <a:chOff x="8196943" y="1255361"/>
            <a:chExt cx="1576800" cy="1576800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7D1C3F2C-2C87-4DC5-B23D-A6090FCE677A}"/>
                </a:ext>
              </a:extLst>
            </p:cNvPr>
            <p:cNvSpPr/>
            <p:nvPr/>
          </p:nvSpPr>
          <p:spPr>
            <a:xfrm>
              <a:off x="8196943" y="1255361"/>
              <a:ext cx="1576800" cy="15768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none" rtlCol="0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endParaRPr lang="ko-KR" altLang="en-US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pic>
          <p:nvPicPr>
            <p:cNvPr id="5" name="그림 4" descr="개체이(가) 표시된 사진&#10;&#10;자동 생성된 설명">
              <a:extLst>
                <a:ext uri="{FF2B5EF4-FFF2-40B4-BE49-F238E27FC236}">
                  <a16:creationId xmlns:a16="http://schemas.microsoft.com/office/drawing/2014/main" id="{F6A40891-95EB-4981-9A72-8A9AB4148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5343" y="1427559"/>
              <a:ext cx="1080000" cy="1080000"/>
            </a:xfrm>
            <a:prstGeom prst="rect">
              <a:avLst/>
            </a:prstGeom>
          </p:spPr>
        </p:pic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C40C11E-F196-421D-89F6-5A1BC670C761}"/>
              </a:ext>
            </a:extLst>
          </p:cNvPr>
          <p:cNvSpPr/>
          <p:nvPr/>
        </p:nvSpPr>
        <p:spPr>
          <a:xfrm>
            <a:off x="2070101" y="1315623"/>
            <a:ext cx="8636000" cy="1080000"/>
          </a:xfrm>
          <a:prstGeom prst="rect">
            <a:avLst/>
          </a:prstGeom>
          <a:solidFill>
            <a:srgbClr val="ED7D31">
              <a:alpha val="43922"/>
            </a:srgbClr>
          </a:solidFill>
          <a:ln>
            <a:solidFill>
              <a:srgbClr val="FFFFFF"/>
            </a:solidFill>
          </a:ln>
        </p:spPr>
        <p:txBody>
          <a:bodyPr wrap="square" rtlCol="0" anchor="ctr"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ko-KR" altLang="en-US" kern="0" dirty="0" err="1">
              <a:solidFill>
                <a:srgbClr val="00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1F2F558-A1D9-4B42-9AC1-FD58417535CB}"/>
              </a:ext>
            </a:extLst>
          </p:cNvPr>
          <p:cNvSpPr/>
          <p:nvPr/>
        </p:nvSpPr>
        <p:spPr>
          <a:xfrm>
            <a:off x="1898473" y="3027435"/>
            <a:ext cx="10032270" cy="2816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분석 결과</a:t>
            </a:r>
            <a:r>
              <a:rPr lang="en-US" altLang="ko-KR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ko-KR" altLang="en-US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생존확률을 높이기 위해서는</a:t>
            </a:r>
            <a:endParaRPr lang="en-US" altLang="ko-KR" sz="2400" kern="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fontAlgn="base">
              <a:lnSpc>
                <a:spcPct val="150000"/>
              </a:lnSpc>
            </a:pPr>
            <a:endParaRPr lang="en-US" altLang="ko-KR" sz="2400" kern="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fontAlgn="base">
              <a:lnSpc>
                <a:spcPct val="150000"/>
              </a:lnSpc>
            </a:pPr>
            <a:r>
              <a:rPr lang="ko-KR" altLang="en-US" sz="24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 </a:t>
            </a: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단위시간 당 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boosts</a:t>
            </a: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아이템을 많이 사용하고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</a:t>
            </a: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24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actualBoost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값이 높을수록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  <a:endParaRPr lang="ko-KR" altLang="en-US" sz="2400" kern="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fontAlgn="base">
              <a:lnSpc>
                <a:spcPct val="150000"/>
              </a:lnSpc>
            </a:pPr>
            <a:r>
              <a:rPr lang="ko-KR" altLang="en-US" sz="24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 </a:t>
            </a:r>
            <a:r>
              <a:rPr lang="ko-KR" altLang="en-US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단위시간 당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체력 회복 아이템을 많이 사용하고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</a:t>
            </a:r>
            <a:r>
              <a:rPr lang="ko-KR" altLang="en-US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24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actualHeals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값이 높을수록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  <a:endParaRPr lang="ko-KR" altLang="en-US" sz="2400" kern="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fontAlgn="base">
              <a:lnSpc>
                <a:spcPct val="150000"/>
              </a:lnSpc>
            </a:pPr>
            <a:r>
              <a:rPr lang="ko-KR" altLang="en-US" sz="24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 </a:t>
            </a:r>
            <a:r>
              <a:rPr lang="ko-KR" altLang="en-US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킬 수로 정렬한 랭킹이 </a:t>
            </a:r>
            <a:r>
              <a:rPr lang="ko-KR" altLang="en-US" sz="2400" kern="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높아야한다</a:t>
            </a:r>
            <a:r>
              <a:rPr lang="en-US" altLang="ko-KR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  <a:r>
              <a:rPr lang="ko-KR" altLang="en-US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24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killPlace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값이 낮을수록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87F16C1-7C1A-4A29-9460-98A5118FF0FF}"/>
                  </a:ext>
                </a:extLst>
              </p:cNvPr>
              <p:cNvSpPr/>
              <p:nvPr/>
            </p:nvSpPr>
            <p:spPr>
              <a:xfrm>
                <a:off x="1898473" y="511490"/>
                <a:ext cx="10032270" cy="17559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>
                  <a:lnSpc>
                    <a:spcPct val="160000"/>
                  </a:lnSpc>
                </a:pPr>
                <a:r>
                  <a:rPr lang="en-US" altLang="ko-KR" sz="2400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  <a:cs typeface="함초롬바탕" panose="02030604000101010101" pitchFamily="18" charset="-127"/>
                  </a:rPr>
                  <a:t> &lt;</a:t>
                </a:r>
                <a:r>
                  <a:rPr lang="ko-KR" altLang="en-US" sz="2400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  <a:cs typeface="함초롬바탕" panose="02030604000101010101" pitchFamily="18" charset="-127"/>
                  </a:rPr>
                  <a:t>도출된 회귀모형</a:t>
                </a:r>
                <a:r>
                  <a:rPr lang="en-US" altLang="ko-KR" sz="2400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  <a:cs typeface="함초롬바탕" panose="02030604000101010101" pitchFamily="18" charset="-127"/>
                  </a:rPr>
                  <a:t>&gt;</a:t>
                </a:r>
                <a:br>
                  <a:rPr lang="en-US" altLang="ko-KR" sz="2800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  <a:cs typeface="함초롬바탕" panose="02030604000101010101" pitchFamily="18" charset="-127"/>
                  </a:rPr>
                </a:br>
                <a:r>
                  <a:rPr lang="en-US" altLang="ko-KR" sz="2800" kern="0" dirty="0">
                    <a:solidFill>
                      <a:srgbClr val="000000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  <a:cs typeface="함초롬바탕" panose="02030604000101010101" pitchFamily="18" charset="-127"/>
                  </a:rPr>
                  <a:t> </a:t>
                </a:r>
                <a:r>
                  <a:rPr lang="en-US" altLang="ko-KR" i="1" kern="0" dirty="0" err="1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winPlacePerc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=  </a:t>
                </a:r>
                <a14:m>
                  <m:oMath xmlns:m="http://schemas.openxmlformats.org/officeDocument/2006/math"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6.794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−01</m:t>
                        </m:r>
                      </m:sup>
                    </m:sSup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+</m:t>
                    </m:r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8.661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+01</m:t>
                        </m:r>
                      </m:sup>
                    </m:sSup>
                  </m:oMath>
                </a14:m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X </a:t>
                </a:r>
                <a:r>
                  <a:rPr lang="en-US" altLang="ko-KR" i="1" kern="0" dirty="0" err="1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actualBoost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+</a:t>
                </a:r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i="1" kern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1</m:t>
                    </m:r>
                    <m:r>
                      <a:rPr lang="en-US" altLang="ko-KR" i="1" ker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.</m:t>
                    </m:r>
                    <m:r>
                      <a:rPr lang="en-US" altLang="ko-KR" b="0" i="1" kern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191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b="0" i="1" kern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+01</m:t>
                        </m:r>
                      </m:sup>
                    </m:sSup>
                  </m:oMath>
                </a14:m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X actualHeals </a:t>
                </a:r>
                <a:endParaRPr lang="en-US" altLang="ko-KR" b="0" i="1" kern="0" dirty="0">
                  <a:solidFill>
                    <a:srgbClr val="000000"/>
                  </a:solidFill>
                  <a:latin typeface="Cambria Math" panose="02040503050406030204" pitchFamily="18" charset="0"/>
                  <a:ea typeface="배달의민족 한나는 열한살" panose="020B0600000101010101" pitchFamily="50" charset="-127"/>
                </a:endParaRPr>
              </a:p>
              <a:p>
                <a:pPr fontAlgn="base">
                  <a:lnSpc>
                    <a:spcPct val="160000"/>
                  </a:lnSpc>
                </a:pPr>
                <a14:m>
                  <m:oMath xmlns:m="http://schemas.openxmlformats.org/officeDocument/2006/math">
                    <m:r>
                      <a:rPr lang="en-US" altLang="ko-KR" b="0" i="1" kern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배달의민족 한나는 열한살" panose="020B0600000101010101" pitchFamily="50" charset="-127"/>
                      </a:rPr>
                      <m:t>                                    −5.842</m:t>
                    </m:r>
                    <m:sSup>
                      <m:sSupPr>
                        <m:ctrlP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𝑒</m:t>
                        </m:r>
                      </m:e>
                      <m:sup>
                        <m:r>
                          <a:rPr lang="en-US" altLang="ko-KR" i="1" ker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−0</m:t>
                        </m:r>
                        <m:r>
                          <a:rPr lang="en-US" altLang="ko-KR" b="0" i="1" kern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배달의민족 한나는 열한살" panose="020B0600000101010101" pitchFamily="50" charset="-127"/>
                          </a:rPr>
                          <m:t>3</m:t>
                        </m:r>
                      </m:sup>
                    </m:sSup>
                  </m:oMath>
                </a14:m>
                <a:r>
                  <a:rPr lang="ko-KR" altLang="en-US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 </a:t>
                </a:r>
                <a:r>
                  <a:rPr lang="en-US" altLang="ko-KR" i="1" kern="0" dirty="0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X </a:t>
                </a:r>
                <a:r>
                  <a:rPr lang="en-US" altLang="ko-KR" i="1" kern="0" dirty="0" err="1">
                    <a:solidFill>
                      <a:srgbClr val="000000"/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killPlace</a:t>
                </a:r>
                <a:endParaRPr lang="en-US" altLang="ko-KR" i="1" kern="0" dirty="0">
                  <a:solidFill>
                    <a:srgbClr val="000000"/>
                  </a:solidFill>
                  <a:latin typeface="함초롬바탕" panose="02030604000101010101" pitchFamily="18" charset="-127"/>
                </a:endParaRP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87F16C1-7C1A-4A29-9460-98A5118FF0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8473" y="511490"/>
                <a:ext cx="10032270" cy="1755930"/>
              </a:xfrm>
              <a:prstGeom prst="rect">
                <a:avLst/>
              </a:prstGeom>
              <a:blipFill>
                <a:blip r:embed="rId4"/>
                <a:stretch>
                  <a:fillRect b="-451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79215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142B1F1-8399-496B-9E96-00A59F18D29F}"/>
              </a:ext>
            </a:extLst>
          </p:cNvPr>
          <p:cNvSpPr/>
          <p:nvPr/>
        </p:nvSpPr>
        <p:spPr>
          <a:xfrm>
            <a:off x="7500004" y="5197991"/>
            <a:ext cx="6019800" cy="2247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54A7FC0-0FC1-447A-B0FE-849D0EC27F9A}"/>
              </a:ext>
            </a:extLst>
          </p:cNvPr>
          <p:cNvGrpSpPr/>
          <p:nvPr/>
        </p:nvGrpSpPr>
        <p:grpSpPr>
          <a:xfrm>
            <a:off x="3221355" y="1118604"/>
            <a:ext cx="5749290" cy="4620792"/>
            <a:chOff x="3221355" y="1685925"/>
            <a:chExt cx="5749290" cy="462079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C35271-B213-47FE-94C1-2DF2846B36DB}"/>
                </a:ext>
              </a:extLst>
            </p:cNvPr>
            <p:cNvSpPr txBox="1"/>
            <p:nvPr/>
          </p:nvSpPr>
          <p:spPr>
            <a:xfrm>
              <a:off x="4042241" y="5137166"/>
              <a:ext cx="4237057" cy="1169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7000" b="1" dirty="0">
                  <a:ln w="22225">
                    <a:solidFill>
                      <a:srgbClr val="ED7D31"/>
                    </a:solidFill>
                    <a:prstDash val="solid"/>
                  </a:ln>
                  <a:solidFill>
                    <a:srgbClr val="FFC000"/>
                  </a:solidFill>
                  <a:latin typeface="a대한늬우스L" panose="02020600000000000000" pitchFamily="18" charset="-127"/>
                  <a:ea typeface="a대한늬우스L" panose="02020600000000000000" pitchFamily="18" charset="-127"/>
                </a:rPr>
                <a:t>감사합니다</a:t>
              </a:r>
              <a:r>
                <a:rPr lang="en-US" altLang="ko-KR" sz="7000" b="1" dirty="0">
                  <a:ln w="22225">
                    <a:solidFill>
                      <a:srgbClr val="ED7D31"/>
                    </a:solidFill>
                    <a:prstDash val="solid"/>
                  </a:ln>
                  <a:solidFill>
                    <a:srgbClr val="FFC000"/>
                  </a:solidFill>
                  <a:latin typeface="a대한늬우스L" panose="02020600000000000000" pitchFamily="18" charset="-127"/>
                  <a:ea typeface="a대한늬우스L" panose="02020600000000000000" pitchFamily="18" charset="-127"/>
                </a:rPr>
                <a:t>.</a:t>
              </a:r>
              <a:endParaRPr kumimoji="0" lang="en-US" altLang="ko-KR" sz="7000" b="1" i="0" u="none" strike="noStrike" kern="1200" cap="none" spc="0" normalizeH="0" baseline="0" noProof="0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FFC000"/>
                </a:solidFill>
                <a:effectLst/>
                <a:uLnTx/>
                <a:uFillTx/>
                <a:latin typeface="a대한늬우스L" panose="02020600000000000000" pitchFamily="18" charset="-127"/>
                <a:ea typeface="a대한늬우스L" panose="02020600000000000000" pitchFamily="18" charset="-127"/>
                <a:cs typeface="+mn-cs"/>
              </a:endParaRPr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F31EF2D5-7CD2-4F7B-BF5F-44A83F00B09A}"/>
                </a:ext>
              </a:extLst>
            </p:cNvPr>
            <p:cNvGrpSpPr/>
            <p:nvPr/>
          </p:nvGrpSpPr>
          <p:grpSpPr>
            <a:xfrm>
              <a:off x="3221355" y="1685925"/>
              <a:ext cx="5749290" cy="3486150"/>
              <a:chOff x="3308985" y="1726240"/>
              <a:chExt cx="5749290" cy="3486150"/>
            </a:xfrm>
          </p:grpSpPr>
          <p:pic>
            <p:nvPicPr>
              <p:cNvPr id="9" name="Picture 2" descr="ê´ë ¨ ì´ë¯¸ì§">
                <a:extLst>
                  <a:ext uri="{FF2B5EF4-FFF2-40B4-BE49-F238E27FC236}">
                    <a16:creationId xmlns:a16="http://schemas.microsoft.com/office/drawing/2014/main" id="{5C2A7CB3-29E6-48AB-B039-89082950DF6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alphaModFix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08985" y="1726240"/>
                <a:ext cx="5619750" cy="3333750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22225">
                <a:solidFill>
                  <a:srgbClr val="ED7D31"/>
                </a:solidFill>
              </a:ln>
              <a:effectLst/>
            </p:spPr>
          </p:pic>
          <p:pic>
            <p:nvPicPr>
              <p:cNvPr id="13" name="Picture 2" descr="ê´ë ¨ ì´ë¯¸ì§">
                <a:extLst>
                  <a:ext uri="{FF2B5EF4-FFF2-40B4-BE49-F238E27FC236}">
                    <a16:creationId xmlns:a16="http://schemas.microsoft.com/office/drawing/2014/main" id="{A0FAECB8-0ADA-4ADC-88F5-AEFD3D9EAA4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38525" y="1878640"/>
                <a:ext cx="5619750" cy="3333750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22225">
                <a:solidFill>
                  <a:srgbClr val="ED7D31"/>
                </a:solidFill>
              </a:ln>
              <a:effectLst/>
            </p:spPr>
          </p:pic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25CFBB8-2CC5-4D30-A409-2D564BFD36B9}"/>
              </a:ext>
            </a:extLst>
          </p:cNvPr>
          <p:cNvGrpSpPr/>
          <p:nvPr/>
        </p:nvGrpSpPr>
        <p:grpSpPr>
          <a:xfrm flipH="1" flipV="1">
            <a:off x="8858250" y="4291009"/>
            <a:ext cx="3333750" cy="2566991"/>
            <a:chOff x="0" y="0"/>
            <a:chExt cx="3333750" cy="2566991"/>
          </a:xfrm>
          <a:solidFill>
            <a:srgbClr val="ED7D31">
              <a:alpha val="40000"/>
            </a:srgbClr>
          </a:solidFill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EC91E188-9700-49E0-9B20-2A58852A5B6E}"/>
                </a:ext>
              </a:extLst>
            </p:cNvPr>
            <p:cNvSpPr/>
            <p:nvPr/>
          </p:nvSpPr>
          <p:spPr>
            <a:xfrm rot="5400000">
              <a:off x="-550070" y="550071"/>
              <a:ext cx="2566990" cy="146684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endParaRPr>
            </a:p>
          </p:txBody>
        </p:sp>
        <p:sp>
          <p:nvSpPr>
            <p:cNvPr id="18" name="직각 삼각형 17">
              <a:extLst>
                <a:ext uri="{FF2B5EF4-FFF2-40B4-BE49-F238E27FC236}">
                  <a16:creationId xmlns:a16="http://schemas.microsoft.com/office/drawing/2014/main" id="{0709B1BD-08DE-4BE5-B59B-B8725705DC92}"/>
                </a:ext>
              </a:extLst>
            </p:cNvPr>
            <p:cNvSpPr/>
            <p:nvPr/>
          </p:nvSpPr>
          <p:spPr>
            <a:xfrm flipV="1">
              <a:off x="0" y="0"/>
              <a:ext cx="3333750" cy="1207786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904B10B-B397-4480-A70F-517F7E79B761}"/>
              </a:ext>
            </a:extLst>
          </p:cNvPr>
          <p:cNvGrpSpPr/>
          <p:nvPr/>
        </p:nvGrpSpPr>
        <p:grpSpPr>
          <a:xfrm>
            <a:off x="0" y="0"/>
            <a:ext cx="3333750" cy="2566991"/>
            <a:chOff x="0" y="0"/>
            <a:chExt cx="3333750" cy="2566991"/>
          </a:xfrm>
          <a:solidFill>
            <a:srgbClr val="ED7D31">
              <a:alpha val="40000"/>
            </a:srgbClr>
          </a:solidFill>
        </p:grpSpPr>
        <p:sp>
          <p:nvSpPr>
            <p:cNvPr id="20" name="직각 삼각형 19">
              <a:extLst>
                <a:ext uri="{FF2B5EF4-FFF2-40B4-BE49-F238E27FC236}">
                  <a16:creationId xmlns:a16="http://schemas.microsoft.com/office/drawing/2014/main" id="{40E5B22E-9187-4841-9699-21052E4F4D16}"/>
                </a:ext>
              </a:extLst>
            </p:cNvPr>
            <p:cNvSpPr/>
            <p:nvPr/>
          </p:nvSpPr>
          <p:spPr>
            <a:xfrm rot="5400000">
              <a:off x="-550070" y="550071"/>
              <a:ext cx="2566990" cy="146684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endParaRPr>
            </a:p>
          </p:txBody>
        </p:sp>
        <p:sp>
          <p:nvSpPr>
            <p:cNvPr id="21" name="직각 삼각형 20">
              <a:extLst>
                <a:ext uri="{FF2B5EF4-FFF2-40B4-BE49-F238E27FC236}">
                  <a16:creationId xmlns:a16="http://schemas.microsoft.com/office/drawing/2014/main" id="{BFEB5ED6-46B5-4B33-8CD1-A85A1D44EAC3}"/>
                </a:ext>
              </a:extLst>
            </p:cNvPr>
            <p:cNvSpPr/>
            <p:nvPr/>
          </p:nvSpPr>
          <p:spPr>
            <a:xfrm flipV="1">
              <a:off x="0" y="0"/>
              <a:ext cx="3333750" cy="1207786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371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790BA188-9C0E-480B-BF7A-FF78C34CE7DE}"/>
              </a:ext>
            </a:extLst>
          </p:cNvPr>
          <p:cNvSpPr/>
          <p:nvPr/>
        </p:nvSpPr>
        <p:spPr>
          <a:xfrm>
            <a:off x="1821737" y="-243384"/>
            <a:ext cx="10437223" cy="77985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43EB45-DC5D-49CC-8E95-C05F33C0074D}"/>
              </a:ext>
            </a:extLst>
          </p:cNvPr>
          <p:cNvSpPr txBox="1"/>
          <p:nvPr/>
        </p:nvSpPr>
        <p:spPr>
          <a:xfrm>
            <a:off x="8707" y="6259"/>
            <a:ext cx="246017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Data</a:t>
            </a:r>
          </a:p>
          <a:p>
            <a:pPr algn="l"/>
            <a:r>
              <a:rPr lang="ko-KR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파일설명</a:t>
            </a:r>
            <a:endParaRPr lang="ko-KR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손글씨 붓" panose="03060600000000000000" pitchFamily="66" charset="-127"/>
              <a:ea typeface="나눔손글씨 붓" panose="03060600000000000000" pitchFamily="66" charset="-127"/>
            </a:endParaRPr>
          </a:p>
        </p:txBody>
      </p:sp>
      <p:pic>
        <p:nvPicPr>
          <p:cNvPr id="10" name="그림 9" descr="벡터그래픽이(가) 표시된 사진&#10;&#10;자동 생성된 설명">
            <a:extLst>
              <a:ext uri="{FF2B5EF4-FFF2-40B4-BE49-F238E27FC236}">
                <a16:creationId xmlns:a16="http://schemas.microsoft.com/office/drawing/2014/main" id="{0C552DD3-108C-4D25-BAF7-1041E1EB4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51" y="1818543"/>
            <a:ext cx="1575752" cy="1575752"/>
          </a:xfrm>
          <a:prstGeom prst="rect">
            <a:avLst/>
          </a:prstGeom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E42934C1-5FC2-4FDE-921D-FC7766147B98}"/>
              </a:ext>
            </a:extLst>
          </p:cNvPr>
          <p:cNvGrpSpPr/>
          <p:nvPr/>
        </p:nvGrpSpPr>
        <p:grpSpPr>
          <a:xfrm>
            <a:off x="6979767" y="41717"/>
            <a:ext cx="3231182" cy="2355577"/>
            <a:chOff x="1771892" y="0"/>
            <a:chExt cx="3231182" cy="2355577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13F7D7DA-12C3-45F3-8B09-075F6AD0E6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547" y="0"/>
              <a:ext cx="1846660" cy="184666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E126253-0451-4175-9284-35A59FB819DC}"/>
                </a:ext>
              </a:extLst>
            </p:cNvPr>
            <p:cNvSpPr txBox="1"/>
            <p:nvPr/>
          </p:nvSpPr>
          <p:spPr>
            <a:xfrm>
              <a:off x="1771892" y="1647691"/>
              <a:ext cx="323118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4000" b="1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train_V2.csv</a:t>
              </a:r>
              <a:endParaRPr lang="ko-KR" altLang="en-US" sz="4000" b="1" dirty="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9EA38289-7326-4BBA-B798-41919EEBDD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5272446"/>
              </p:ext>
            </p:extLst>
          </p:nvPr>
        </p:nvGraphicFramePr>
        <p:xfrm>
          <a:off x="1878718" y="3157009"/>
          <a:ext cx="10232875" cy="35446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6575">
                  <a:extLst>
                    <a:ext uri="{9D8B030D-6E8A-4147-A177-3AD203B41FA5}">
                      <a16:colId xmlns:a16="http://schemas.microsoft.com/office/drawing/2014/main" val="778320435"/>
                    </a:ext>
                  </a:extLst>
                </a:gridCol>
                <a:gridCol w="2046575">
                  <a:extLst>
                    <a:ext uri="{9D8B030D-6E8A-4147-A177-3AD203B41FA5}">
                      <a16:colId xmlns:a16="http://schemas.microsoft.com/office/drawing/2014/main" val="2074556130"/>
                    </a:ext>
                  </a:extLst>
                </a:gridCol>
                <a:gridCol w="2046575">
                  <a:extLst>
                    <a:ext uri="{9D8B030D-6E8A-4147-A177-3AD203B41FA5}">
                      <a16:colId xmlns:a16="http://schemas.microsoft.com/office/drawing/2014/main" val="1159033637"/>
                    </a:ext>
                  </a:extLst>
                </a:gridCol>
                <a:gridCol w="2046575">
                  <a:extLst>
                    <a:ext uri="{9D8B030D-6E8A-4147-A177-3AD203B41FA5}">
                      <a16:colId xmlns:a16="http://schemas.microsoft.com/office/drawing/2014/main" val="4144789805"/>
                    </a:ext>
                  </a:extLst>
                </a:gridCol>
                <a:gridCol w="2046575">
                  <a:extLst>
                    <a:ext uri="{9D8B030D-6E8A-4147-A177-3AD203B41FA5}">
                      <a16:colId xmlns:a16="http://schemas.microsoft.com/office/drawing/2014/main" val="2593677000"/>
                    </a:ext>
                  </a:extLst>
                </a:gridCol>
              </a:tblGrid>
              <a:tr h="7064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groupId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matchId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assists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boosts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damageDealt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31416"/>
                  </a:ext>
                </a:extLst>
              </a:tr>
              <a:tr h="7064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DBNOs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headshotkills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heals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killPlace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killPoints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881935"/>
                  </a:ext>
                </a:extLst>
              </a:tr>
              <a:tr h="7064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kills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killStreaks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longestKill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maxPlace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numGroups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6110488"/>
                  </a:ext>
                </a:extLst>
              </a:tr>
              <a:tr h="7064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revives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rideDistance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roadKills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swimDistance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teamKills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69797"/>
                  </a:ext>
                </a:extLst>
              </a:tr>
              <a:tr h="7187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vehicleDestroys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walkDistance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weaponsAcquired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winPoints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winPlacePerc</a:t>
                      </a:r>
                      <a:endParaRPr lang="ko-KR" altLang="en-US" sz="18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118022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0711CF52-F0C5-4FD7-8987-535EF7E43D2F}"/>
              </a:ext>
            </a:extLst>
          </p:cNvPr>
          <p:cNvSpPr txBox="1"/>
          <p:nvPr/>
        </p:nvSpPr>
        <p:spPr>
          <a:xfrm>
            <a:off x="1798018" y="2404878"/>
            <a:ext cx="14814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ko-KR" altLang="en-US" sz="4000" b="1" dirty="0">
                <a:solidFill>
                  <a:srgbClr val="ED7D3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변수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3F0DC62-DAA1-4B1B-B9ED-92474AD42A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4188" y="156297"/>
            <a:ext cx="2355712" cy="20419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FF547F6D-E59B-4458-AD8E-9565492DB6EA}"/>
              </a:ext>
            </a:extLst>
          </p:cNvPr>
          <p:cNvSpPr/>
          <p:nvPr/>
        </p:nvSpPr>
        <p:spPr>
          <a:xfrm>
            <a:off x="4176374" y="2198236"/>
            <a:ext cx="17113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k</a:t>
            </a:r>
            <a:r>
              <a:rPr lang="ko-KR" altLang="en-US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aggle.com</a:t>
            </a:r>
          </a:p>
        </p:txBody>
      </p:sp>
    </p:spTree>
    <p:extLst>
      <p:ext uri="{BB962C8B-B14F-4D97-AF65-F5344CB8AC3E}">
        <p14:creationId xmlns:p14="http://schemas.microsoft.com/office/powerpoint/2010/main" val="1896349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543EB45-DC5D-49CC-8E95-C05F33C0074D}"/>
              </a:ext>
            </a:extLst>
          </p:cNvPr>
          <p:cNvSpPr txBox="1"/>
          <p:nvPr/>
        </p:nvSpPr>
        <p:spPr>
          <a:xfrm>
            <a:off x="8707" y="6259"/>
            <a:ext cx="246017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Data</a:t>
            </a:r>
          </a:p>
          <a:p>
            <a:pPr algn="l"/>
            <a:r>
              <a:rPr lang="ko-KR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파일설명</a:t>
            </a:r>
            <a:endParaRPr lang="ko-KR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손글씨 붓" panose="03060600000000000000" pitchFamily="66" charset="-127"/>
              <a:ea typeface="나눔손글씨 붓" panose="03060600000000000000" pitchFamily="66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7016B9C-08B8-4DB7-8E39-ABA23BA8FEB1}"/>
              </a:ext>
            </a:extLst>
          </p:cNvPr>
          <p:cNvSpPr/>
          <p:nvPr/>
        </p:nvSpPr>
        <p:spPr>
          <a:xfrm>
            <a:off x="1821737" y="-243384"/>
            <a:ext cx="10437223" cy="77985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11CF52-F0C5-4FD7-8987-535EF7E43D2F}"/>
              </a:ext>
            </a:extLst>
          </p:cNvPr>
          <p:cNvSpPr txBox="1"/>
          <p:nvPr/>
        </p:nvSpPr>
        <p:spPr>
          <a:xfrm>
            <a:off x="1878718" y="0"/>
            <a:ext cx="30604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ko-KR" altLang="en-US" sz="4000" b="1" dirty="0">
                <a:solidFill>
                  <a:srgbClr val="ED7D3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핵심 변수설명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1F2F558-A1D9-4B42-9AC1-FD58417535CB}"/>
              </a:ext>
            </a:extLst>
          </p:cNvPr>
          <p:cNvSpPr/>
          <p:nvPr/>
        </p:nvSpPr>
        <p:spPr>
          <a:xfrm>
            <a:off x="2035472" y="866654"/>
            <a:ext cx="10223488" cy="5947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</a:t>
            </a:r>
            <a:r>
              <a:rPr lang="en-US" altLang="ko-KR" sz="24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killPlace</a:t>
            </a:r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각각의 매치에서 킬 수를 토대로 매긴 랭킹</a:t>
            </a:r>
            <a:b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en-US" altLang="ko-KR" sz="22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22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각각의 매치에서 킬 수가 가장 많은 사람이 </a:t>
            </a:r>
            <a:r>
              <a:rPr lang="en-US" altLang="ko-KR" sz="22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killPlace</a:t>
            </a:r>
            <a:r>
              <a:rPr lang="en-US" altLang="ko-KR" sz="22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1 </a:t>
            </a:r>
            <a:r>
              <a:rPr lang="ko-KR" altLang="en-US" sz="22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값을 가진다</a:t>
            </a:r>
            <a:r>
              <a:rPr lang="en-US" altLang="ko-KR" sz="22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.) </a:t>
            </a:r>
          </a:p>
          <a:p>
            <a:pPr fontAlgn="base"/>
            <a:r>
              <a:rPr lang="en-US" altLang="ko-KR" sz="105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</a:p>
          <a:p>
            <a:pPr fontAlgn="base"/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-kills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죽인 적의 수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킬 수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</a:p>
          <a:p>
            <a:pPr fontAlgn="base"/>
            <a:r>
              <a:rPr lang="en-US" altLang="ko-KR" sz="105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</a:p>
          <a:p>
            <a:pPr fontAlgn="base"/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</a:t>
            </a:r>
            <a:r>
              <a:rPr lang="en-US" altLang="ko-KR" sz="24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walkDistance</a:t>
            </a:r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총 걸은 거리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단위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미터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en-US" altLang="ko-KR" sz="2200" kern="0" dirty="0">
              <a:solidFill>
                <a:srgbClr val="00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fontAlgn="base"/>
            <a:r>
              <a:rPr lang="en-US" altLang="ko-KR" sz="105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</a:p>
          <a:p>
            <a:pPr fontAlgn="base"/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-boosts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Boost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아이템을 쓴 횟수 </a:t>
            </a:r>
            <a:endParaRPr lang="en-US" altLang="ko-KR" sz="2200" kern="0" dirty="0">
              <a:solidFill>
                <a:srgbClr val="00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fontAlgn="base"/>
            <a:r>
              <a:rPr lang="en-US" altLang="ko-KR" sz="105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</a:p>
          <a:p>
            <a:pPr fontAlgn="base"/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</a:t>
            </a:r>
            <a:r>
              <a:rPr lang="en-US" altLang="ko-KR" sz="24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weaponsAcquired</a:t>
            </a:r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한 매치에서 획득한 무기의 수 </a:t>
            </a:r>
            <a:endParaRPr lang="en-US" altLang="ko-KR" sz="2200" kern="0" dirty="0">
              <a:solidFill>
                <a:srgbClr val="00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fontAlgn="base"/>
            <a:r>
              <a:rPr lang="en-US" altLang="ko-KR" sz="105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</a:p>
          <a:p>
            <a:pPr fontAlgn="base"/>
            <a:r>
              <a:rPr lang="en-US" altLang="ko-KR" sz="24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-heals 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힐 아이템 사용 횟수</a:t>
            </a:r>
            <a:endParaRPr lang="en-US" altLang="ko-KR" sz="24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fontAlgn="base"/>
            <a:r>
              <a:rPr lang="en-US" altLang="ko-KR" sz="105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</a:p>
          <a:p>
            <a:pPr fontAlgn="base"/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</a:t>
            </a:r>
            <a:r>
              <a:rPr lang="en-US" altLang="ko-KR" sz="24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damageDealt</a:t>
            </a:r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상대에게 입힌 데미지의 총 량</a:t>
            </a:r>
            <a:b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en-US" altLang="ko-KR" sz="2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2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스스로 데미지 입힌 것은 제외한다</a:t>
            </a:r>
            <a:r>
              <a:rPr lang="en-US" altLang="ko-KR" sz="2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</a:p>
          <a:p>
            <a:pPr fontAlgn="base"/>
            <a:r>
              <a:rPr lang="en-US" altLang="ko-KR" sz="105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 </a:t>
            </a:r>
          </a:p>
          <a:p>
            <a:pPr fontAlgn="base"/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</a:t>
            </a:r>
            <a:r>
              <a:rPr lang="en-US" altLang="ko-KR" sz="24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플레이어의 생존 확률</a:t>
            </a:r>
            <a:endParaRPr lang="en-US" altLang="ko-KR" sz="24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fontAlgn="base"/>
            <a:r>
              <a:rPr lang="en-US" altLang="ko-KR" sz="105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</a:p>
          <a:p>
            <a:pPr fontAlgn="base"/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</a:t>
            </a:r>
            <a:r>
              <a:rPr lang="en-US" altLang="ko-KR" sz="24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winPoints</a:t>
            </a:r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이긴 횟수를 기준으로 한 외부랭킹</a:t>
            </a:r>
            <a:endParaRPr lang="en-US" altLang="ko-KR" sz="24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fontAlgn="base"/>
            <a:r>
              <a:rPr lang="en-US" altLang="ko-KR" sz="105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</a:p>
          <a:p>
            <a:pPr fontAlgn="base"/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</a:t>
            </a:r>
            <a:r>
              <a:rPr lang="en-US" altLang="ko-KR" sz="24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matchDuration</a:t>
            </a:r>
            <a:r>
              <a: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게임 시간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단위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초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  <a:endParaRPr lang="ko-KR" altLang="en-US" sz="24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8" name="그림 7" descr="벡터그래픽이(가) 표시된 사진&#10;&#10;자동 생성된 설명">
            <a:extLst>
              <a:ext uri="{FF2B5EF4-FFF2-40B4-BE49-F238E27FC236}">
                <a16:creationId xmlns:a16="http://schemas.microsoft.com/office/drawing/2014/main" id="{396B1B42-DFA3-4D0C-936A-3DCF50810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51" y="1818543"/>
            <a:ext cx="1575752" cy="157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214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DEC4856E-6D74-424A-811A-47DD884B0452}"/>
              </a:ext>
            </a:extLst>
          </p:cNvPr>
          <p:cNvSpPr/>
          <p:nvPr/>
        </p:nvSpPr>
        <p:spPr>
          <a:xfrm>
            <a:off x="1821737" y="-243384"/>
            <a:ext cx="10437223" cy="77985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43EB45-DC5D-49CC-8E95-C05F33C0074D}"/>
              </a:ext>
            </a:extLst>
          </p:cNvPr>
          <p:cNvSpPr txBox="1"/>
          <p:nvPr/>
        </p:nvSpPr>
        <p:spPr>
          <a:xfrm>
            <a:off x="8707" y="6259"/>
            <a:ext cx="246017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Data</a:t>
            </a:r>
          </a:p>
          <a:p>
            <a:pPr algn="l"/>
            <a:r>
              <a:rPr lang="ko-KR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파일설명</a:t>
            </a:r>
            <a:endParaRPr lang="ko-KR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손글씨 붓" panose="03060600000000000000" pitchFamily="66" charset="-127"/>
              <a:ea typeface="나눔손글씨 붓" panose="03060600000000000000" pitchFamily="66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11CF52-F0C5-4FD7-8987-535EF7E43D2F}"/>
              </a:ext>
            </a:extLst>
          </p:cNvPr>
          <p:cNvSpPr txBox="1"/>
          <p:nvPr/>
        </p:nvSpPr>
        <p:spPr>
          <a:xfrm>
            <a:off x="1878718" y="0"/>
            <a:ext cx="33778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ko-KR" altLang="en-US" sz="4000" b="1" dirty="0">
                <a:solidFill>
                  <a:srgbClr val="ED7D3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추가된 변수설명</a:t>
            </a:r>
          </a:p>
        </p:txBody>
      </p:sp>
      <p:pic>
        <p:nvPicPr>
          <p:cNvPr id="8" name="그림 7" descr="벡터그래픽이(가) 표시된 사진&#10;&#10;자동 생성된 설명">
            <a:extLst>
              <a:ext uri="{FF2B5EF4-FFF2-40B4-BE49-F238E27FC236}">
                <a16:creationId xmlns:a16="http://schemas.microsoft.com/office/drawing/2014/main" id="{396B1B42-DFA3-4D0C-936A-3DCF50810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51" y="1818543"/>
            <a:ext cx="1575752" cy="1575752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68AD356B-16DF-4A27-8180-D3F69D7A295C}"/>
              </a:ext>
            </a:extLst>
          </p:cNvPr>
          <p:cNvGrpSpPr/>
          <p:nvPr/>
        </p:nvGrpSpPr>
        <p:grpSpPr>
          <a:xfrm>
            <a:off x="1924420" y="1333882"/>
            <a:ext cx="10570743" cy="4190236"/>
            <a:chOff x="1924420" y="1333882"/>
            <a:chExt cx="10570743" cy="4190236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6333D61-C87B-4749-ACB9-03E2F3568506}"/>
                </a:ext>
              </a:extLst>
            </p:cNvPr>
            <p:cNvGrpSpPr/>
            <p:nvPr/>
          </p:nvGrpSpPr>
          <p:grpSpPr>
            <a:xfrm>
              <a:off x="3758514" y="1333882"/>
              <a:ext cx="2854641" cy="4140000"/>
              <a:chOff x="-2707822" y="1358343"/>
              <a:chExt cx="2854641" cy="4595071"/>
            </a:xfrm>
          </p:grpSpPr>
          <p:sp>
            <p:nvSpPr>
              <p:cNvPr id="3" name="양쪽 중괄호 2">
                <a:extLst>
                  <a:ext uri="{FF2B5EF4-FFF2-40B4-BE49-F238E27FC236}">
                    <a16:creationId xmlns:a16="http://schemas.microsoft.com/office/drawing/2014/main" id="{7B1BC5B1-1642-43C1-9269-F0B38C3F8929}"/>
                  </a:ext>
                </a:extLst>
              </p:cNvPr>
              <p:cNvSpPr/>
              <p:nvPr/>
            </p:nvSpPr>
            <p:spPr>
              <a:xfrm>
                <a:off x="-2390608" y="1639868"/>
                <a:ext cx="2065020" cy="4032022"/>
              </a:xfrm>
              <a:prstGeom prst="bracePair">
                <a:avLst/>
              </a:prstGeom>
              <a:ln w="76200">
                <a:solidFill>
                  <a:srgbClr val="ED7D3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BDD9761A-F9D5-43C1-8AFC-601F6CDDABFB}"/>
                  </a:ext>
                </a:extLst>
              </p:cNvPr>
              <p:cNvSpPr/>
              <p:nvPr/>
            </p:nvSpPr>
            <p:spPr>
              <a:xfrm>
                <a:off x="-1144862" y="1358343"/>
                <a:ext cx="1291681" cy="4595071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endParaRPr lang="ko-KR" altLang="en-US" kern="0" dirty="0" err="1">
                  <a:solidFill>
                    <a:srgbClr val="000000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31BE86A4-0D69-4860-94C1-0E54CAC3194F}"/>
                  </a:ext>
                </a:extLst>
              </p:cNvPr>
              <p:cNvSpPr/>
              <p:nvPr/>
            </p:nvSpPr>
            <p:spPr>
              <a:xfrm>
                <a:off x="-2707822" y="3408887"/>
                <a:ext cx="281118" cy="493981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endParaRPr lang="ko-KR" altLang="en-US" kern="0" dirty="0" err="1">
                  <a:solidFill>
                    <a:srgbClr val="000000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endParaRPr>
              </a:p>
            </p:txBody>
          </p:sp>
        </p:grp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4D0C581-FD21-4EEC-A49E-76E889369A7C}"/>
                </a:ext>
              </a:extLst>
            </p:cNvPr>
            <p:cNvSpPr/>
            <p:nvPr/>
          </p:nvSpPr>
          <p:spPr>
            <a:xfrm>
              <a:off x="1924420" y="2554074"/>
              <a:ext cx="2193229" cy="17851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각 변수들을</a:t>
              </a:r>
              <a:endPara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en-US" altLang="ko-KR" sz="2400" dirty="0" err="1">
                  <a:solidFill>
                    <a:srgbClr val="ED7D3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matchDuration</a:t>
              </a:r>
              <a:endParaRPr lang="en-US" altLang="ko-KR" sz="24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en-US" altLang="ko-KR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(</a:t>
              </a:r>
              <a:r>
                <a:rPr lang="ko-KR" altLang="en-US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게임 시간</a:t>
              </a:r>
              <a:r>
                <a:rPr lang="en-US" altLang="ko-KR" sz="1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)</a:t>
              </a:r>
              <a:endPara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변수로</a:t>
              </a:r>
              <a:endPara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나눔</a:t>
              </a:r>
              <a:endParaRPr lang="ko-KR" altLang="en-US" sz="2400" dirty="0"/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1F2F558-A1D9-4B42-9AC1-FD58417535CB}"/>
                </a:ext>
              </a:extLst>
            </p:cNvPr>
            <p:cNvSpPr/>
            <p:nvPr/>
          </p:nvSpPr>
          <p:spPr>
            <a:xfrm>
              <a:off x="4374514" y="1369134"/>
              <a:ext cx="8120649" cy="41549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altLang="ko-KR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-</a:t>
              </a:r>
              <a:r>
                <a:rPr lang="en-US" altLang="ko-KR" sz="2400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actualWalkDistance</a:t>
              </a:r>
              <a:r>
                <a:rPr lang="en-US" altLang="ko-KR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: </a:t>
              </a:r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단위시간 당 총 걸은 거리</a:t>
              </a:r>
              <a:endPara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fontAlgn="base"/>
              <a:endParaRPr lang="en-US" altLang="ko-KR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fontAlgn="base"/>
              <a:r>
                <a:rPr lang="en-US" altLang="ko-KR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-</a:t>
              </a:r>
              <a:r>
                <a:rPr lang="en-US" altLang="ko-KR" sz="2400" kern="0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actualKills</a:t>
              </a:r>
              <a:r>
                <a:rPr lang="en-US" altLang="ko-KR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: </a:t>
              </a:r>
              <a:r>
                <a:rPr lang="ko-KR" altLang="en-US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단위시간 당 킬 수</a:t>
              </a:r>
              <a:endParaRPr lang="en-US" altLang="ko-KR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fontAlgn="base"/>
              <a:endPara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fontAlgn="base"/>
              <a:r>
                <a:rPr lang="en-US" altLang="ko-KR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-</a:t>
              </a:r>
              <a:r>
                <a:rPr lang="en-US" altLang="ko-KR" sz="2400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actualBoosts</a:t>
              </a:r>
              <a:r>
                <a:rPr lang="en-US" altLang="ko-KR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: </a:t>
              </a:r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단위시간 당 </a:t>
              </a:r>
              <a:r>
                <a:rPr lang="en-US" altLang="ko-KR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Boost</a:t>
              </a:r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아이템을 쓴 횟수</a:t>
              </a:r>
              <a:endPara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fontAlgn="base"/>
              <a:r>
                <a:rPr lang="en-US" altLang="ko-KR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</a:p>
            <a:p>
              <a:pPr fontAlgn="base"/>
              <a:r>
                <a:rPr lang="en-US" altLang="ko-KR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-</a:t>
              </a:r>
              <a:r>
                <a:rPr lang="en-US" altLang="ko-KR" sz="2400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actualWeaponsAcquired</a:t>
              </a:r>
              <a:r>
                <a:rPr lang="en-US" altLang="ko-KR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: </a:t>
              </a:r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단위시간 당 획득한 무기의 수</a:t>
              </a:r>
              <a:endPara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fontAlgn="base"/>
              <a:r>
                <a:rPr lang="en-US" altLang="ko-KR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</a:p>
            <a:p>
              <a:pPr fontAlgn="base"/>
              <a:r>
                <a:rPr lang="en-US" altLang="ko-KR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-</a:t>
              </a:r>
              <a:r>
                <a:rPr lang="en-US" altLang="ko-KR" sz="2400" kern="0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actualHeals</a:t>
              </a:r>
              <a:r>
                <a:rPr lang="en-US" altLang="ko-KR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: </a:t>
              </a:r>
              <a:r>
                <a:rPr lang="ko-KR" altLang="en-US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단위시간 당 </a:t>
              </a:r>
              <a:r>
                <a:rPr lang="en-US" altLang="ko-KR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Heal</a:t>
              </a:r>
              <a:r>
                <a:rPr lang="ko-KR" altLang="en-US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아이템 사용 횟수</a:t>
              </a:r>
              <a:endParaRPr lang="en-US" altLang="ko-KR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fontAlgn="base"/>
              <a:endParaRPr lang="en-US" altLang="ko-KR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fontAlgn="base"/>
              <a:r>
                <a:rPr lang="en-US" altLang="ko-KR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-</a:t>
              </a:r>
              <a:r>
                <a:rPr lang="en-US" altLang="ko-KR" sz="2400" kern="0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actualDamageDealt</a:t>
              </a:r>
              <a:r>
                <a:rPr lang="en-US" altLang="ko-KR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: </a:t>
              </a:r>
              <a:r>
                <a:rPr lang="ko-KR" altLang="en-US" sz="2400" kern="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단위시간 당 상대에게 입힌 데미지 총량</a:t>
              </a:r>
              <a:endParaRPr lang="en-US" altLang="ko-KR" sz="2400" kern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484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방법론</a:t>
            </a:r>
            <a:endParaRPr lang="en-US" altLang="ko-KR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자료 </a:t>
            </a:r>
            <a:r>
              <a:rPr lang="en-US" altLang="ko-KR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(1)</a:t>
            </a:r>
            <a:endParaRPr lang="ko-KR" altLang="en-US" sz="2800" dirty="0" err="1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93A6E1-AAFB-4C95-9885-D3ED716BFCFD}"/>
              </a:ext>
            </a:extLst>
          </p:cNvPr>
          <p:cNvSpPr/>
          <p:nvPr/>
        </p:nvSpPr>
        <p:spPr>
          <a:xfrm>
            <a:off x="423454" y="1865957"/>
            <a:ext cx="1488896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sz="2800" kern="0" dirty="0">
                <a:solidFill>
                  <a:schemeClr val="accent2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ko-KR" altLang="en-US" sz="2800" kern="0" dirty="0">
                <a:solidFill>
                  <a:schemeClr val="accent2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변수들 간의 상관관계 그래프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E0A4AA3-43D3-43EC-8FAF-27657760B598}"/>
              </a:ext>
            </a:extLst>
          </p:cNvPr>
          <p:cNvSpPr/>
          <p:nvPr/>
        </p:nvSpPr>
        <p:spPr>
          <a:xfrm>
            <a:off x="4423688" y="1365"/>
            <a:ext cx="4469493" cy="6278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2400" kern="0" dirty="0" err="1">
                <a:solidFill>
                  <a:schemeClr val="accent2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hchart</a:t>
            </a:r>
            <a:r>
              <a:rPr lang="en-US" altLang="ko-KR" sz="2400" kern="0" dirty="0">
                <a:solidFill>
                  <a:schemeClr val="accent2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2400" kern="0" dirty="0" err="1">
                <a:solidFill>
                  <a:schemeClr val="accent2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cor</a:t>
            </a:r>
            <a:r>
              <a:rPr lang="en-US" altLang="ko-KR" sz="2400" kern="0" dirty="0">
                <a:solidFill>
                  <a:schemeClr val="accent2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2400" kern="0" dirty="0" err="1">
                <a:solidFill>
                  <a:schemeClr val="accent2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Pubg</a:t>
            </a:r>
            <a:r>
              <a:rPr lang="en-US" altLang="ko-KR" sz="2400" kern="0" dirty="0">
                <a:solidFill>
                  <a:schemeClr val="accent2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[, -c(1,2,3,16)]))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55E2259-99D7-41BC-97B7-5B4C8EB5E4F2}"/>
              </a:ext>
            </a:extLst>
          </p:cNvPr>
          <p:cNvGrpSpPr/>
          <p:nvPr/>
        </p:nvGrpSpPr>
        <p:grpSpPr>
          <a:xfrm>
            <a:off x="2310460" y="642832"/>
            <a:ext cx="9443421" cy="5231627"/>
            <a:chOff x="1628233" y="650189"/>
            <a:chExt cx="10320205" cy="5897260"/>
          </a:xfrm>
        </p:grpSpPr>
        <p:pic>
          <p:nvPicPr>
            <p:cNvPr id="7" name="그림 6" descr="건물이(가) 표시된 사진&#10;&#10;자동 생성된 설명">
              <a:extLst>
                <a:ext uri="{FF2B5EF4-FFF2-40B4-BE49-F238E27FC236}">
                  <a16:creationId xmlns:a16="http://schemas.microsoft.com/office/drawing/2014/main" id="{A1B0D754-201E-420A-9A11-B75D581E68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8233" y="650189"/>
              <a:ext cx="10320205" cy="5897260"/>
            </a:xfrm>
            <a:prstGeom prst="rect">
              <a:avLst/>
            </a:prstGeom>
            <a:ln>
              <a:solidFill>
                <a:srgbClr val="ED7D31"/>
              </a:solidFill>
            </a:ln>
          </p:spPr>
        </p:pic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5BA7400-E8CA-4DE4-9517-95082DD1842E}"/>
                </a:ext>
              </a:extLst>
            </p:cNvPr>
            <p:cNvSpPr/>
            <p:nvPr/>
          </p:nvSpPr>
          <p:spPr>
            <a:xfrm>
              <a:off x="2722940" y="5775157"/>
              <a:ext cx="522514" cy="405725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txBody>
            <a:bodyPr wrap="none" rtlCol="0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endParaRPr lang="ko-KR" altLang="en-US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B0BD714-A39E-4284-A79E-F54CF4356A9D}"/>
                </a:ext>
              </a:extLst>
            </p:cNvPr>
            <p:cNvSpPr/>
            <p:nvPr/>
          </p:nvSpPr>
          <p:spPr>
            <a:xfrm>
              <a:off x="4613917" y="5775157"/>
              <a:ext cx="522514" cy="405725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txBody>
            <a:bodyPr wrap="none" rtlCol="0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endParaRPr lang="ko-KR" altLang="en-US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9FD93D6-FFE1-4831-8753-D6EF3F1291B1}"/>
                </a:ext>
              </a:extLst>
            </p:cNvPr>
            <p:cNvSpPr/>
            <p:nvPr/>
          </p:nvSpPr>
          <p:spPr>
            <a:xfrm>
              <a:off x="10302510" y="5775157"/>
              <a:ext cx="522514" cy="405725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txBody>
            <a:bodyPr wrap="none" rtlCol="0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endParaRPr lang="ko-KR" altLang="en-US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9955C589-DE65-4337-AFE5-9253DCDDD4DC}"/>
                </a:ext>
              </a:extLst>
            </p:cNvPr>
            <p:cNvSpPr/>
            <p:nvPr/>
          </p:nvSpPr>
          <p:spPr>
            <a:xfrm>
              <a:off x="10655069" y="5775157"/>
              <a:ext cx="522514" cy="405725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txBody>
            <a:bodyPr wrap="none" rtlCol="0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endParaRPr lang="ko-KR" altLang="en-US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CD87C0A4-BCFA-48C8-852C-AD9C245E14A8}"/>
              </a:ext>
            </a:extLst>
          </p:cNvPr>
          <p:cNvSpPr/>
          <p:nvPr/>
        </p:nvSpPr>
        <p:spPr>
          <a:xfrm>
            <a:off x="1841157" y="5983717"/>
            <a:ext cx="11640065" cy="62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boosts, </a:t>
            </a:r>
            <a:r>
              <a:rPr lang="en-US" altLang="ko-KR" sz="24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killPlace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en-US" altLang="ko-KR" sz="24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walkDistance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en-US" altLang="ko-KR" sz="2400" kern="0" dirty="0" err="1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weaponsAcquired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가 상대적 큰 상관관계 보임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1267F7C-C56E-4729-8AC6-AC1C56709E8E}"/>
              </a:ext>
            </a:extLst>
          </p:cNvPr>
          <p:cNvSpPr/>
          <p:nvPr/>
        </p:nvSpPr>
        <p:spPr>
          <a:xfrm>
            <a:off x="4560848" y="5556994"/>
            <a:ext cx="17828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kern="0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kern="0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상관계수 </a:t>
            </a:r>
            <a:r>
              <a:rPr lang="en-US" altLang="ko-KR" kern="0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-0.72)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B237366-D9A0-47EE-A2CF-E7EC867942BF}"/>
              </a:ext>
            </a:extLst>
          </p:cNvPr>
          <p:cNvSpPr/>
          <p:nvPr/>
        </p:nvSpPr>
        <p:spPr>
          <a:xfrm>
            <a:off x="10536092" y="555699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kern="0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상관계수 </a:t>
            </a:r>
            <a:r>
              <a:rPr lang="en-US" altLang="ko-KR" kern="0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0.63)</a:t>
            </a:r>
            <a:endParaRPr lang="en-US" altLang="ko-KR" sz="900" kern="0" dirty="0">
              <a:solidFill>
                <a:srgbClr val="FF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7650838-A63D-44EA-B332-A350DF442359}"/>
              </a:ext>
            </a:extLst>
          </p:cNvPr>
          <p:cNvSpPr/>
          <p:nvPr/>
        </p:nvSpPr>
        <p:spPr>
          <a:xfrm>
            <a:off x="2606784" y="5556994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kern="0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상관계수 </a:t>
            </a:r>
            <a:r>
              <a:rPr lang="en-US" altLang="ko-KR" kern="0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0.58)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0F37937-B3C2-4008-86D8-8822038C6250}"/>
              </a:ext>
            </a:extLst>
          </p:cNvPr>
          <p:cNvSpPr/>
          <p:nvPr/>
        </p:nvSpPr>
        <p:spPr>
          <a:xfrm>
            <a:off x="9036515" y="5556994"/>
            <a:ext cx="16385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kern="0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상관계수 </a:t>
            </a:r>
            <a:r>
              <a:rPr lang="en-US" altLang="ko-KR" kern="0" dirty="0">
                <a:solidFill>
                  <a:srgbClr val="FF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0.81)</a:t>
            </a:r>
          </a:p>
        </p:txBody>
      </p:sp>
    </p:spTree>
    <p:extLst>
      <p:ext uri="{BB962C8B-B14F-4D97-AF65-F5344CB8AC3E}">
        <p14:creationId xmlns:p14="http://schemas.microsoft.com/office/powerpoint/2010/main" val="172798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방법론</a:t>
            </a:r>
            <a:endParaRPr lang="en-US" altLang="ko-KR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자료 </a:t>
            </a:r>
            <a:r>
              <a:rPr lang="en-US" altLang="ko-KR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(1)</a:t>
            </a:r>
            <a:endParaRPr lang="ko-KR" altLang="en-US" sz="2800" dirty="0" err="1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93A6E1-AAFB-4C95-9885-D3ED716BFCFD}"/>
              </a:ext>
            </a:extLst>
          </p:cNvPr>
          <p:cNvSpPr/>
          <p:nvPr/>
        </p:nvSpPr>
        <p:spPr>
          <a:xfrm>
            <a:off x="463730" y="2568327"/>
            <a:ext cx="3156218" cy="2095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800" kern="0" dirty="0">
                <a:solidFill>
                  <a:schemeClr val="accent2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en-US" altLang="ko-KR" sz="28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와 </a:t>
            </a:r>
            <a:r>
              <a:rPr lang="en-US" altLang="ko-KR" sz="28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actualBoosts</a:t>
            </a:r>
            <a:r>
              <a:rPr lang="en-US" altLang="ko-KR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간의 상관관계 그래프</a:t>
            </a:r>
            <a:endParaRPr lang="ko-KR" altLang="en-US" sz="2800" kern="0" dirty="0">
              <a:solidFill>
                <a:srgbClr val="ED7D3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6AEE1FC-A57C-4562-86E7-79B3979F50E2}"/>
              </a:ext>
            </a:extLst>
          </p:cNvPr>
          <p:cNvSpPr/>
          <p:nvPr/>
        </p:nvSpPr>
        <p:spPr>
          <a:xfrm>
            <a:off x="1741169" y="424128"/>
            <a:ext cx="1445622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US" altLang="ko-KR" sz="22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ggplot</a:t>
            </a:r>
            <a:r>
              <a:rPr lang="en-US" altLang="ko-KR" sz="22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22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Pubg,aes</a:t>
            </a:r>
            <a:r>
              <a:rPr lang="en-US" altLang="ko-KR" sz="22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22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as.factor</a:t>
            </a:r>
            <a:r>
              <a:rPr lang="en-US" altLang="ko-KR" sz="22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22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actualBoosts</a:t>
            </a:r>
            <a:r>
              <a:rPr lang="en-US" altLang="ko-KR" sz="22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),</a:t>
            </a:r>
            <a:r>
              <a:rPr lang="en-US" altLang="ko-KR" sz="22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en-US" altLang="ko-KR" sz="22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)) + </a:t>
            </a:r>
            <a:r>
              <a:rPr lang="en-US" altLang="ko-KR" sz="2200" kern="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geom_boxplot</a:t>
            </a:r>
            <a:r>
              <a:rPr lang="en-US" altLang="ko-KR" sz="2200" kern="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(fill = col)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C655E4-9E5F-4945-820A-182AC6E9F1F3}"/>
              </a:ext>
            </a:extLst>
          </p:cNvPr>
          <p:cNvSpPr/>
          <p:nvPr/>
        </p:nvSpPr>
        <p:spPr>
          <a:xfrm>
            <a:off x="2286001" y="6066200"/>
            <a:ext cx="10663646" cy="62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단위시간 당 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boosts</a:t>
            </a:r>
            <a:r>
              <a:rPr lang="ko-KR" altLang="en-US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아이템을 많이 사용할수록 생존확률이 높은 것을 알 수 있다</a:t>
            </a:r>
            <a:r>
              <a:rPr lang="en-US" altLang="ko-KR" sz="2400" kern="0" dirty="0">
                <a:solidFill>
                  <a:srgbClr val="000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  <a:endParaRPr lang="ko-KR" altLang="en-US" sz="2400" kern="0" dirty="0">
              <a:solidFill>
                <a:srgbClr val="00000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3" name="그림 2" descr="개체이(가) 표시된 사진&#10;&#10;자동 생성된 설명">
            <a:extLst>
              <a:ext uri="{FF2B5EF4-FFF2-40B4-BE49-F238E27FC236}">
                <a16:creationId xmlns:a16="http://schemas.microsoft.com/office/drawing/2014/main" id="{DD76D37B-0F7B-453B-8BEF-8511EE9B4A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403" y="1477722"/>
            <a:ext cx="7868058" cy="3902556"/>
          </a:xfrm>
          <a:prstGeom prst="rect">
            <a:avLst/>
          </a:prstGeom>
          <a:ln>
            <a:solidFill>
              <a:srgbClr val="ED7D31"/>
            </a:solidFill>
          </a:ln>
        </p:spPr>
      </p:pic>
    </p:spTree>
    <p:extLst>
      <p:ext uri="{BB962C8B-B14F-4D97-AF65-F5344CB8AC3E}">
        <p14:creationId xmlns:p14="http://schemas.microsoft.com/office/powerpoint/2010/main" val="3299126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방법론</a:t>
            </a:r>
            <a:endParaRPr lang="en-US" altLang="ko-KR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자료 </a:t>
            </a:r>
            <a:r>
              <a:rPr lang="en-US" altLang="ko-KR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(1)</a:t>
            </a:r>
            <a:endParaRPr lang="ko-KR" altLang="en-US" sz="2800" dirty="0" err="1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93A6E1-AAFB-4C95-9885-D3ED716BFCFD}"/>
              </a:ext>
            </a:extLst>
          </p:cNvPr>
          <p:cNvSpPr/>
          <p:nvPr/>
        </p:nvSpPr>
        <p:spPr>
          <a:xfrm>
            <a:off x="126273" y="1865957"/>
            <a:ext cx="3156218" cy="2095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sz="28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en-US" altLang="ko-KR" sz="28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와 </a:t>
            </a:r>
            <a:r>
              <a:rPr lang="en-US" altLang="ko-KR" sz="28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killPlace</a:t>
            </a:r>
            <a:r>
              <a:rPr lang="ko-KR" altLang="en-US" sz="28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간의 상관관계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6AEE1FC-A57C-4562-86E7-79B3979F50E2}"/>
              </a:ext>
            </a:extLst>
          </p:cNvPr>
          <p:cNvSpPr/>
          <p:nvPr/>
        </p:nvSpPr>
        <p:spPr>
          <a:xfrm>
            <a:off x="1704382" y="175359"/>
            <a:ext cx="1445622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ggplot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Pubg,aes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as.factor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killPlace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),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)) + 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stat_binhex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() + 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scale_fill_gradient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(low = "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lightpink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",high = "</a:t>
            </a:r>
            <a:r>
              <a:rPr lang="en-US" altLang="ko-KR" sz="15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darkred</a:t>
            </a:r>
            <a:r>
              <a:rPr lang="en-US" altLang="ko-KR" sz="15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")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C655E4-9E5F-4945-820A-182AC6E9F1F3}"/>
              </a:ext>
            </a:extLst>
          </p:cNvPr>
          <p:cNvSpPr/>
          <p:nvPr/>
        </p:nvSpPr>
        <p:spPr>
          <a:xfrm>
            <a:off x="137160" y="5053825"/>
            <a:ext cx="11917681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altLang="ko-KR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killPlace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변수 값과 </a:t>
            </a:r>
            <a:r>
              <a:rPr lang="en-US" altLang="ko-KR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값이 음의 상관관계를 나타내고 있다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</a:p>
          <a:p>
            <a:pPr algn="ctr" fontAlgn="base">
              <a:lnSpc>
                <a:spcPct val="150000"/>
              </a:lnSpc>
            </a:pPr>
            <a:r>
              <a:rPr lang="en-US" altLang="ko-KR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killPlace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값이 낮은 유저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즉 상대방을 적게 </a:t>
            </a:r>
            <a:r>
              <a:rPr lang="ko-KR" altLang="en-US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킬한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유저는 생존확률이 낮고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en-US" altLang="ko-KR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killPlace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값이 높은 유저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즉 상대방을 많이 </a:t>
            </a:r>
            <a:r>
              <a:rPr lang="ko-KR" altLang="en-US" sz="24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킬한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유저는 생존확률이 높음을 알 수 있다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</a:p>
        </p:txBody>
      </p:sp>
      <p:pic>
        <p:nvPicPr>
          <p:cNvPr id="3" name="그림 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EEA77BC1-47D4-4B74-883A-528E969194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893" y="631953"/>
            <a:ext cx="7154090" cy="4448950"/>
          </a:xfrm>
          <a:prstGeom prst="rect">
            <a:avLst/>
          </a:prstGeom>
          <a:ln>
            <a:solidFill>
              <a:srgbClr val="ED7D31"/>
            </a:solidFill>
          </a:ln>
        </p:spPr>
      </p:pic>
    </p:spTree>
    <p:extLst>
      <p:ext uri="{BB962C8B-B14F-4D97-AF65-F5344CB8AC3E}">
        <p14:creationId xmlns:p14="http://schemas.microsoft.com/office/powerpoint/2010/main" val="3560240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2AD3E9C-E335-4BAA-BE2B-51B014B43101}"/>
              </a:ext>
            </a:extLst>
          </p:cNvPr>
          <p:cNvSpPr/>
          <p:nvPr/>
        </p:nvSpPr>
        <p:spPr>
          <a:xfrm>
            <a:off x="126275" y="137160"/>
            <a:ext cx="11939451" cy="6583680"/>
          </a:xfrm>
          <a:prstGeom prst="rect">
            <a:avLst/>
          </a:prstGeom>
          <a:solidFill>
            <a:schemeClr val="bg1"/>
          </a:solidFill>
          <a:ln>
            <a:solidFill>
              <a:srgbClr val="B0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F2C4CF-3D05-4E5D-BD9C-65F89C9A7D91}"/>
              </a:ext>
            </a:extLst>
          </p:cNvPr>
          <p:cNvSpPr/>
          <p:nvPr/>
        </p:nvSpPr>
        <p:spPr>
          <a:xfrm>
            <a:off x="126273" y="137160"/>
            <a:ext cx="187234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방법론</a:t>
            </a:r>
            <a:endParaRPr lang="en-US" altLang="ko-KR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자료 </a:t>
            </a:r>
            <a:r>
              <a:rPr lang="en-US" altLang="ko-KR" sz="2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(1)</a:t>
            </a:r>
            <a:endParaRPr lang="ko-KR" altLang="en-US" sz="2800" dirty="0" err="1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93A6E1-AAFB-4C95-9885-D3ED716BFCFD}"/>
              </a:ext>
            </a:extLst>
          </p:cNvPr>
          <p:cNvSpPr/>
          <p:nvPr/>
        </p:nvSpPr>
        <p:spPr>
          <a:xfrm>
            <a:off x="302545" y="5291000"/>
            <a:ext cx="4998504" cy="4493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>
              <a:lnSpc>
                <a:spcPct val="160000"/>
              </a:lnSpc>
            </a:pPr>
            <a:r>
              <a:rPr lang="ko-KR" altLang="en-US" sz="16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winPlacePerc</a:t>
            </a:r>
            <a:r>
              <a:rPr lang="ko-KR" altLang="en-US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와 </a:t>
            </a:r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actualKills</a:t>
            </a:r>
            <a:r>
              <a:rPr lang="ko-KR" altLang="en-US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간의 상관관계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6AEE1FC-A57C-4562-86E7-79B3979F50E2}"/>
              </a:ext>
            </a:extLst>
          </p:cNvPr>
          <p:cNvSpPr/>
          <p:nvPr/>
        </p:nvSpPr>
        <p:spPr>
          <a:xfrm>
            <a:off x="1679669" y="452160"/>
            <a:ext cx="3757303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5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ggplot</a:t>
            </a:r>
            <a:r>
              <a:rPr lang="en-US" altLang="ko-KR" sz="15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Pubg,aes</a:t>
            </a:r>
            <a:r>
              <a:rPr lang="en-US" altLang="ko-KR" sz="15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en-US" altLang="ko-KR" sz="15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actualKills,winPlacePerc</a:t>
            </a:r>
            <a:r>
              <a:rPr lang="en-US" altLang="ko-KR" sz="15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)) + </a:t>
            </a:r>
            <a:r>
              <a:rPr lang="en-US" altLang="ko-KR" sz="15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stat_binhex</a:t>
            </a:r>
            <a:r>
              <a:rPr lang="en-US" altLang="ko-KR" sz="15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() + </a:t>
            </a:r>
            <a:r>
              <a:rPr lang="en-US" altLang="ko-KR" sz="15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scale_fill_gradient</a:t>
            </a:r>
            <a:r>
              <a:rPr lang="en-US" altLang="ko-KR" sz="15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(low = "</a:t>
            </a:r>
            <a:r>
              <a:rPr lang="en-US" altLang="ko-KR" sz="15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pink",high</a:t>
            </a:r>
            <a:r>
              <a:rPr lang="en-US" altLang="ko-KR" sz="15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"</a:t>
            </a:r>
            <a:r>
              <a:rPr lang="en-US" altLang="ko-KR" sz="15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darkred</a:t>
            </a:r>
            <a:r>
              <a:rPr lang="en-US" altLang="ko-KR" sz="15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")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C655E4-9E5F-4945-820A-182AC6E9F1F3}"/>
              </a:ext>
            </a:extLst>
          </p:cNvPr>
          <p:cNvSpPr/>
          <p:nvPr/>
        </p:nvSpPr>
        <p:spPr>
          <a:xfrm>
            <a:off x="214410" y="5802445"/>
            <a:ext cx="1176318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단위 시간 당 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kill</a:t>
            </a:r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횟수가 많을수록 생존확률이 높은 것을 확인할 수 있다</a:t>
            </a:r>
            <a:r>
              <a: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38E2589-70D8-484E-9104-32247CBDFCAD}"/>
              </a:ext>
            </a:extLst>
          </p:cNvPr>
          <p:cNvGrpSpPr/>
          <p:nvPr/>
        </p:nvGrpSpPr>
        <p:grpSpPr>
          <a:xfrm>
            <a:off x="401399" y="1405142"/>
            <a:ext cx="11389202" cy="3980203"/>
            <a:chOff x="401399" y="1293929"/>
            <a:chExt cx="11389202" cy="398020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6DD53DE-989B-4DC0-9780-9A1AD58329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1399" y="1314132"/>
              <a:ext cx="4434963" cy="3960000"/>
            </a:xfrm>
            <a:prstGeom prst="rect">
              <a:avLst/>
            </a:prstGeom>
            <a:ln>
              <a:solidFill>
                <a:srgbClr val="ED7D31"/>
              </a:solidFill>
            </a:ln>
          </p:spPr>
        </p:pic>
        <p:pic>
          <p:nvPicPr>
            <p:cNvPr id="3" name="그림 2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2FACB314-B93F-458C-8FE8-7D26DE031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9781" y="1293929"/>
              <a:ext cx="6610820" cy="3960000"/>
            </a:xfrm>
            <a:prstGeom prst="rect">
              <a:avLst/>
            </a:prstGeom>
            <a:ln>
              <a:solidFill>
                <a:srgbClr val="ED7D31"/>
              </a:solidFill>
            </a:ln>
          </p:spPr>
        </p:pic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789A34F-DBED-498B-B0BE-B6B06A6D4292}"/>
              </a:ext>
            </a:extLst>
          </p:cNvPr>
          <p:cNvSpPr/>
          <p:nvPr/>
        </p:nvSpPr>
        <p:spPr>
          <a:xfrm>
            <a:off x="5111486" y="5291000"/>
            <a:ext cx="5626536" cy="4493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>
              <a:lnSpc>
                <a:spcPct val="160000"/>
              </a:lnSpc>
            </a:pPr>
            <a:r>
              <a:rPr lang="ko-KR" altLang="en-US" sz="1600" kern="0" dirty="0">
                <a:solidFill>
                  <a:srgbClr val="ED7D31"/>
                </a:solidFill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●</a:t>
            </a:r>
            <a:r>
              <a:rPr lang="en-US" altLang="ko-KR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Top100</a:t>
            </a:r>
            <a:r>
              <a:rPr lang="ko-KR" altLang="en-US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플레이어의 </a:t>
            </a:r>
            <a:r>
              <a:rPr lang="en-US" altLang="ko-KR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Id</a:t>
            </a:r>
            <a:r>
              <a:rPr lang="ko-KR" altLang="en-US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별 </a:t>
            </a:r>
            <a:r>
              <a:rPr lang="en-US" altLang="ko-KR" sz="1600" dirty="0" err="1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actualKills</a:t>
            </a:r>
            <a:r>
              <a:rPr lang="ko-KR" altLang="en-US" sz="1600" dirty="0">
                <a:solidFill>
                  <a:srgbClr val="ED7D3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값 그래프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492FADA-3FB3-42A5-8D6A-C5742FB40B05}"/>
              </a:ext>
            </a:extLst>
          </p:cNvPr>
          <p:cNvSpPr/>
          <p:nvPr/>
        </p:nvSpPr>
        <p:spPr>
          <a:xfrm>
            <a:off x="5969725" y="229219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ggplot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(TOP100,aes(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reorder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Id,winPoints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),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actualKills,fill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actualKills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)) +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geom_bar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stat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'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identity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＇) +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geom_label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aes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label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actualKills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)) +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labs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x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"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Id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",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y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"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actualKills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",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title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"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Top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100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players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in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the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number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of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actualKills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")  </a:t>
            </a:r>
            <a:r>
              <a:rPr lang="en-US" altLang="ko-KR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+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guides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fill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= FALSE</a:t>
            </a:r>
            <a:r>
              <a:rPr lang="en-US" altLang="ko-KR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+ </a:t>
            </a:r>
            <a:r>
              <a:rPr lang="ko-KR" altLang="en-US" sz="1400" dirty="0" err="1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coord_flip</a:t>
            </a:r>
            <a:r>
              <a:rPr lang="ko-KR" altLang="en-US" sz="1400" dirty="0">
                <a:solidFill>
                  <a:srgbClr val="476BFC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969044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none">
        <a:spAutoFit/>
      </a:bodyPr>
      <a:lstStyle>
        <a:defPPr algn="just" fontAlgn="base">
          <a:lnSpc>
            <a:spcPct val="160000"/>
          </a:lnSpc>
          <a:defRPr kern="0" dirty="0" err="1">
            <a:solidFill>
              <a:srgbClr val="000000"/>
            </a:solidFill>
            <a:latin typeface="배달의민족 한나는 열한살" panose="020B0600000101010101" pitchFamily="50" charset="-127"/>
            <a:ea typeface="배달의민족 한나는 열한살" panose="020B0600000101010101" pitchFamily="50" charset="-127"/>
          </a:defRPr>
        </a:defPPr>
      </a:lstStyle>
    </a:spDef>
    <a:txDef>
      <a:spPr>
        <a:noFill/>
      </a:spPr>
      <a:bodyPr wrap="none" rtlCol="0">
        <a:spAutoFit/>
      </a:bodyPr>
      <a:lstStyle>
        <a:defPPr algn="l">
          <a:defRPr sz="4000" b="1" dirty="0" smtClean="0">
            <a:latin typeface="a옛날목욕탕L" panose="02020600000000000000" pitchFamily="18" charset="-127"/>
            <a:ea typeface="a옛날목욕탕L" panose="02020600000000000000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1633</TotalTime>
  <Words>1431</Words>
  <Application>Microsoft Office PowerPoint</Application>
  <PresentationFormat>와이드스크린</PresentationFormat>
  <Paragraphs>308</Paragraphs>
  <Slides>23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5" baseType="lpstr">
      <vt:lpstr>Wingdings</vt:lpstr>
      <vt:lpstr>Arial</vt:lpstr>
      <vt:lpstr>a옛날목욕탕L</vt:lpstr>
      <vt:lpstr>함초롬바탕</vt:lpstr>
      <vt:lpstr>나눔손글씨 붓</vt:lpstr>
      <vt:lpstr>맑은 고딕</vt:lpstr>
      <vt:lpstr>a대한늬우스L</vt:lpstr>
      <vt:lpstr>나눔손글씨 펜</vt:lpstr>
      <vt:lpstr>배달의민족 한나는 열한살</vt:lpstr>
      <vt:lpstr>배달의민족 도현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배윤정</dc:creator>
  <cp:lastModifiedBy>배윤정</cp:lastModifiedBy>
  <cp:revision>152</cp:revision>
  <dcterms:created xsi:type="dcterms:W3CDTF">2019-03-26T03:39:08Z</dcterms:created>
  <dcterms:modified xsi:type="dcterms:W3CDTF">2019-06-05T08:20:47Z</dcterms:modified>
</cp:coreProperties>
</file>

<file path=docProps/thumbnail.jpeg>
</file>